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1" r:id="rId16"/>
    <p:sldId id="274" r:id="rId17"/>
    <p:sldId id="285" r:id="rId18"/>
    <p:sldId id="286" r:id="rId19"/>
    <p:sldId id="287" r:id="rId20"/>
    <p:sldId id="288" r:id="rId21"/>
    <p:sldId id="289" r:id="rId22"/>
    <p:sldId id="275" r:id="rId23"/>
    <p:sldId id="276" r:id="rId24"/>
    <p:sldId id="277" r:id="rId25"/>
    <p:sldId id="281" r:id="rId26"/>
    <p:sldId id="283" r:id="rId27"/>
    <p:sldId id="284" r:id="rId28"/>
    <p:sldId id="278" r:id="rId29"/>
    <p:sldId id="279" r:id="rId30"/>
    <p:sldId id="280" r:id="rId31"/>
  </p:sldIdLst>
  <p:sldSz cx="9144000" cy="6858000" type="screen4x3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6912" autoAdjust="0"/>
    <p:restoredTop sz="93416" autoAdjust="0"/>
  </p:normalViewPr>
  <p:slideViewPr>
    <p:cSldViewPr>
      <p:cViewPr varScale="1">
        <p:scale>
          <a:sx n="69" d="100"/>
          <a:sy n="69" d="100"/>
        </p:scale>
        <p:origin x="-118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B19FE7-2CF5-4EF4-9725-4DC04B2A9521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DE6D01-2A5F-406E-BCFD-56754D9D5AB2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7187570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Introducción: digitalización de imágenes, bases de datos y en Internet.</a:t>
            </a:r>
            <a:r>
              <a:rPr lang="es-ES" baseline="0" dirty="0" smtClean="0"/>
              <a:t> CBIR.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6D01-2A5F-406E-BCFD-56754D9D5AB2}" type="slidenum">
              <a:rPr lang="es-ES" smtClean="0"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826231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Explicar los distintos</a:t>
            </a:r>
            <a:r>
              <a:rPr lang="es-ES" baseline="0" dirty="0" smtClean="0"/>
              <a:t> bloques que hay: operaciones con imágenes, parámetros de consulta, comparador interno del descriptor que genera las etiquetas, operaciones con una base de datos, consulta en base a una etiqueta restringiendo su posición.</a:t>
            </a:r>
          </a:p>
          <a:p>
            <a:r>
              <a:rPr lang="es-ES" baseline="0" dirty="0" smtClean="0"/>
              <a:t>Ventana en la que aparecen los </a:t>
            </a:r>
            <a:r>
              <a:rPr lang="es-ES" baseline="0" dirty="0" err="1" smtClean="0"/>
              <a:t>grid</a:t>
            </a:r>
            <a:r>
              <a:rPr lang="es-ES" baseline="0" dirty="0" smtClean="0"/>
              <a:t> y los parámetros para establecer el comparador además de elegir entre hacer la comparación en base de datos o con las imágenes abiertas.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6D01-2A5F-406E-BCFD-56754D9D5AB2}" type="slidenum">
              <a:rPr lang="es-ES" smtClean="0"/>
              <a:t>22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80644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Al</a:t>
            </a:r>
            <a:r>
              <a:rPr lang="es-ES" baseline="0" dirty="0" smtClean="0"/>
              <a:t> menos 1 objeto en distinta posición.</a:t>
            </a:r>
          </a:p>
          <a:p>
            <a:r>
              <a:rPr lang="es-ES" baseline="0" dirty="0" smtClean="0"/>
              <a:t>Inclusión simple o igualdad.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6D01-2A5F-406E-BCFD-56754D9D5AB2}" type="slidenum">
              <a:rPr lang="es-ES" smtClean="0"/>
              <a:t>24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288018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mayoría de los objetos sin repetidos.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6D01-2A5F-406E-BCFD-56754D9D5AB2}" type="slidenum">
              <a:rPr lang="es-ES" smtClean="0"/>
              <a:t>25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171256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En</a:t>
            </a:r>
            <a:r>
              <a:rPr lang="es-ES" baseline="0" dirty="0" smtClean="0"/>
              <a:t> promedio situando los objetos en la misma posición.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6D01-2A5F-406E-BCFD-56754D9D5AB2}" type="slidenum">
              <a:rPr lang="es-ES" smtClean="0"/>
              <a:t>26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513858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1ª búsqueda: pelota a la derecha.</a:t>
            </a:r>
          </a:p>
          <a:p>
            <a:r>
              <a:rPr lang="es-ES" dirty="0" smtClean="0"/>
              <a:t>2ª</a:t>
            </a:r>
            <a:r>
              <a:rPr lang="es-ES" baseline="0" dirty="0" smtClean="0"/>
              <a:t> búsqueda: taza arriba a la derecha.</a:t>
            </a:r>
          </a:p>
          <a:p>
            <a:r>
              <a:rPr lang="es-ES" baseline="0" dirty="0" smtClean="0"/>
              <a:t>3ª búsqueda: pimiento abajo o arriba.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6D01-2A5F-406E-BCFD-56754D9D5AB2}" type="slidenum">
              <a:rPr lang="es-ES" smtClean="0"/>
              <a:t>27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000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Posibilidad</a:t>
            </a:r>
            <a:r>
              <a:rPr lang="es-ES" baseline="0" dirty="0" smtClean="0"/>
              <a:t> de realizar consultas con varios objetos dividiendo la imagen en regiones cuadradas porque sino ella sola no puede.</a:t>
            </a:r>
          </a:p>
          <a:p>
            <a:r>
              <a:rPr lang="es-ES" baseline="0" dirty="0" smtClean="0"/>
              <a:t>Trabajo futuro: desarrollo de redes neuronales que integren esta funcionalidad.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6D01-2A5F-406E-BCFD-56754D9D5AB2}" type="slidenum">
              <a:rPr lang="es-ES" smtClean="0"/>
              <a:t>29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14851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Dependencia</a:t>
            </a:r>
            <a:r>
              <a:rPr lang="es-ES" baseline="0" dirty="0" smtClean="0"/>
              <a:t> de las propiedades gráficas. 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6D01-2A5F-406E-BCFD-56754D9D5AB2}" type="slidenum">
              <a:rPr lang="es-ES" smtClean="0"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22190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No</a:t>
            </a:r>
            <a:r>
              <a:rPr lang="es-ES" baseline="0" dirty="0" smtClean="0"/>
              <a:t> toma en cuenta la posición del objeto buscado.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6D01-2A5F-406E-BCFD-56754D9D5AB2}" type="slidenum">
              <a:rPr lang="es-ES" smtClean="0"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5096656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La solución pasa por incorporar una CNN y para identificar varios objetos se</a:t>
            </a:r>
            <a:r>
              <a:rPr lang="es-ES" baseline="0" dirty="0" smtClean="0"/>
              <a:t> le aplica un </a:t>
            </a:r>
          </a:p>
          <a:p>
            <a:r>
              <a:rPr lang="es-ES" baseline="0" dirty="0" smtClean="0"/>
              <a:t> a la imagen.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6D01-2A5F-406E-BCFD-56754D9D5AB2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192791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Redes neuronales: tienen sus capas de entrada donde reciben los datos, las capas ocultas que realizan los cálculos</a:t>
            </a:r>
            <a:r>
              <a:rPr lang="es-ES" baseline="0" dirty="0" smtClean="0"/>
              <a:t> necesarios para generar las etiquetas y las capas de salida que presentan los resultados.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6D01-2A5F-406E-BCFD-56754D9D5AB2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38631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Propagación: recibe los datos y su relevancia / calcula un valor asociado al número de datos</a:t>
            </a:r>
            <a:r>
              <a:rPr lang="es-ES" baseline="0" dirty="0" smtClean="0"/>
              <a:t> que almacena la neurona.</a:t>
            </a:r>
          </a:p>
          <a:p>
            <a:r>
              <a:rPr lang="es-ES" baseline="0" dirty="0" smtClean="0"/>
              <a:t>Activación: recibe el valor calculado anteriormente y lo compara con el umbral de la neurona. Si lo sobrepasa entonces le manda los datos a la neurona siguiente. Esta función es común a todas las neuronas pero el umbral es particular.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6D01-2A5F-406E-BCFD-56754D9D5AB2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275943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Convolución: extrae las características de manera local.</a:t>
            </a:r>
            <a:r>
              <a:rPr lang="es-ES" baseline="0" dirty="0" smtClean="0"/>
              <a:t> Aquellos píxeles que estén en una misma región usarán los mismos pesos porque se supone que al representar lo mismo son similares.</a:t>
            </a:r>
          </a:p>
          <a:p>
            <a:r>
              <a:rPr lang="es-ES" baseline="0" dirty="0" err="1" smtClean="0"/>
              <a:t>Pooling</a:t>
            </a:r>
            <a:r>
              <a:rPr lang="es-ES" baseline="0" dirty="0" smtClean="0"/>
              <a:t>:  esta capa siempre se sitúa tras una de convolución para realizar el mismo procedimiento anterior a una menor escala. Con esta fragmentación adicional a cada una de las regiones se pretende reducir la sensibilidad hacia las variaciones que puedan presentar ciertas regiones de las imágenes. 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6D01-2A5F-406E-BCFD-56754D9D5AB2}" type="slidenum">
              <a:rPr lang="es-ES" smtClean="0"/>
              <a:t>13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32300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Descriptor: almacena la información</a:t>
            </a:r>
            <a:r>
              <a:rPr lang="es-ES" baseline="0" dirty="0" smtClean="0"/>
              <a:t> descriptiva calculada de la imagen.</a:t>
            </a:r>
          </a:p>
          <a:p>
            <a:r>
              <a:rPr lang="es-ES" baseline="0" dirty="0" smtClean="0"/>
              <a:t>Métrica: proporciona el método a seguir para calcular el grado de similitud entre dos imágenes.</a:t>
            </a:r>
          </a:p>
          <a:p>
            <a:r>
              <a:rPr lang="es-ES" baseline="0" dirty="0" smtClean="0"/>
              <a:t>Comparador: aplica la métrica a los descriptores de dos imágenes.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6D01-2A5F-406E-BCFD-56754D9D5AB2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0427167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smtClean="0"/>
              <a:t>JMR: clases</a:t>
            </a:r>
            <a:r>
              <a:rPr lang="es-ES" baseline="0" dirty="0" smtClean="0"/>
              <a:t> para cargar el clasificador desde un fichero y aquellas para aplicar un </a:t>
            </a:r>
            <a:r>
              <a:rPr lang="es-ES" baseline="0" dirty="0" err="1" smtClean="0"/>
              <a:t>grid</a:t>
            </a:r>
            <a:r>
              <a:rPr lang="es-ES" baseline="0" dirty="0" smtClean="0"/>
              <a:t>.</a:t>
            </a:r>
            <a:endParaRPr lang="es-ES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0DE6D01-2A5F-406E-BCFD-56754D9D5AB2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79702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 flipH="1">
            <a:off x="2667000" y="0"/>
            <a:ext cx="6477000" cy="6858000"/>
          </a:xfrm>
          <a:prstGeom prst="rect">
            <a:avLst/>
          </a:prstGeom>
          <a:blipFill>
            <a:blip r:embed="rId2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Conector recto"/>
          <p:cNvSpPr>
            <a:spLocks noChangeShapeType="1"/>
          </p:cNvSpPr>
          <p:nvPr/>
        </p:nvSpPr>
        <p:spPr bwMode="auto">
          <a:xfrm rot="16200000">
            <a:off x="-762000" y="3429000"/>
            <a:ext cx="68580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11 Título"/>
          <p:cNvSpPr>
            <a:spLocks noGrp="1"/>
          </p:cNvSpPr>
          <p:nvPr>
            <p:ph type="ctrTitle"/>
          </p:nvPr>
        </p:nvSpPr>
        <p:spPr>
          <a:xfrm>
            <a:off x="3366868" y="533400"/>
            <a:ext cx="5105400" cy="2868168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25" name="24 Subtítulo"/>
          <p:cNvSpPr>
            <a:spLocks noGrp="1"/>
          </p:cNvSpPr>
          <p:nvPr>
            <p:ph type="subTitle" idx="1"/>
          </p:nvPr>
        </p:nvSpPr>
        <p:spPr>
          <a:xfrm>
            <a:off x="3354442" y="3539864"/>
            <a:ext cx="5114778" cy="1101248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s-ES" smtClean="0"/>
              <a:t>Haga clic para modificar el estilo de subtítulo del patrón</a:t>
            </a:r>
            <a:endParaRPr kumimoji="0" lang="en-US"/>
          </a:p>
        </p:txBody>
      </p:sp>
      <p:sp>
        <p:nvSpPr>
          <p:cNvPr id="31" name="30 Marcador de fecha"/>
          <p:cNvSpPr>
            <a:spLocks noGrp="1"/>
          </p:cNvSpPr>
          <p:nvPr>
            <p:ph type="dt" sz="half" idx="10"/>
          </p:nvPr>
        </p:nvSpPr>
        <p:spPr>
          <a:xfrm>
            <a:off x="5871224" y="6557946"/>
            <a:ext cx="2002464" cy="226902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97EEA134-3FD5-4834-823B-56C06B36A935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18" name="17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2819400" y="6557946"/>
            <a:ext cx="2927722" cy="22860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29" name="28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7880884" y="6556248"/>
            <a:ext cx="588336" cy="22860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548B9B97-3B94-4C16-817B-AC1DE4F70ACF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7EEA134-3FD5-4834-823B-56C06B36A935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48B9B97-3B94-4C16-817B-AC1DE4F70ACF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553200" y="274955"/>
            <a:ext cx="1524000" cy="5851525"/>
          </a:xfrm>
        </p:spPr>
        <p:txBody>
          <a:bodyPr vert="eaVert" anchor="t"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242816" y="6557946"/>
            <a:ext cx="2002464" cy="226902"/>
          </a:xfrm>
        </p:spPr>
        <p:txBody>
          <a:bodyPr/>
          <a:lstStyle>
            <a:extLst/>
          </a:lstStyle>
          <a:p>
            <a:fld id="{97EEA134-3FD5-4834-823B-56C06B36A935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457200" y="6556248"/>
            <a:ext cx="3657600" cy="228600"/>
          </a:xfrm>
        </p:spPr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254496" y="6553200"/>
            <a:ext cx="588336" cy="2286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48B9B97-3B94-4C16-817B-AC1DE4F70ACF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7EEA134-3FD5-4834-823B-56C06B36A935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48B9B97-3B94-4C16-817B-AC1DE4F70ACF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066800" y="2821837"/>
            <a:ext cx="6255488" cy="1362075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1066800" y="1905000"/>
            <a:ext cx="6255488" cy="743507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>
          <a:xfrm>
            <a:off x="4724238" y="6556810"/>
            <a:ext cx="2002464" cy="226902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97EEA134-3FD5-4834-823B-56C06B36A935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>
          <a:xfrm>
            <a:off x="1735358" y="6556810"/>
            <a:ext cx="2895600" cy="22860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>
          <a:xfrm>
            <a:off x="6733952" y="6555112"/>
            <a:ext cx="588336" cy="228600"/>
          </a:xfrm>
        </p:spPr>
        <p:txBody>
          <a:bodyPr/>
          <a:lstStyle>
            <a:extLst/>
          </a:lstStyle>
          <a:p>
            <a:fld id="{548B9B97-3B94-4C16-817B-AC1DE4F70ACF}" type="slidenum">
              <a:rPr lang="es-ES" smtClean="0"/>
              <a:t>‹Nº›</a:t>
            </a:fld>
            <a:endParaRPr lang="es-E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178808" y="1600200"/>
            <a:ext cx="3520440" cy="4525963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7EEA134-3FD5-4834-823B-56C06B36A935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48B9B97-3B94-4C16-817B-AC1DE4F70ACF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3"/>
          </p:nvPr>
        </p:nvSpPr>
        <p:spPr>
          <a:xfrm>
            <a:off x="4178808" y="5867400"/>
            <a:ext cx="3520440" cy="4572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contenido"/>
          <p:cNvSpPr>
            <a:spLocks noGrp="1"/>
          </p:cNvSpPr>
          <p:nvPr>
            <p:ph sz="quarter" idx="2"/>
          </p:nvPr>
        </p:nvSpPr>
        <p:spPr>
          <a:xfrm>
            <a:off x="457200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178808" y="1711840"/>
            <a:ext cx="3520440" cy="41148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7EEA134-3FD5-4834-823B-56C06B36A935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48B9B97-3B94-4C16-817B-AC1DE4F70ACF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42048" cy="1143000"/>
          </a:xfrm>
        </p:spPr>
        <p:txBody>
          <a:bodyPr/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7EEA134-3FD5-4834-823B-56C06B36A935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48B9B97-3B94-4C16-817B-AC1DE4F70ACF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97EEA134-3FD5-4834-823B-56C06B36A935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48B9B97-3B94-4C16-817B-AC1DE4F70ACF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28600"/>
            <a:ext cx="5897880" cy="117348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" name="2 Marcador de texto"/>
          <p:cNvSpPr>
            <a:spLocks noGrp="1"/>
          </p:cNvSpPr>
          <p:nvPr>
            <p:ph type="body" idx="2"/>
          </p:nvPr>
        </p:nvSpPr>
        <p:spPr>
          <a:xfrm>
            <a:off x="457200" y="1497416"/>
            <a:ext cx="5897880" cy="602512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7239000" cy="437175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s-ES" smtClean="0"/>
              <a:t>Haga clic para modificar el estilo de texto del patrón</a:t>
            </a:r>
          </a:p>
          <a:p>
            <a:pPr lvl="1" eaLnBrk="1" latinLnBrk="0" hangingPunct="1"/>
            <a:r>
              <a:rPr lang="es-ES" smtClean="0"/>
              <a:t>Segundo nivel</a:t>
            </a:r>
          </a:p>
          <a:p>
            <a:pPr lvl="2" eaLnBrk="1" latinLnBrk="0" hangingPunct="1"/>
            <a:r>
              <a:rPr lang="es-ES" smtClean="0"/>
              <a:t>Tercer nivel</a:t>
            </a:r>
          </a:p>
          <a:p>
            <a:pPr lvl="3" eaLnBrk="1" latinLnBrk="0" hangingPunct="1"/>
            <a:r>
              <a:rPr lang="es-ES" smtClean="0"/>
              <a:t>Cuarto nivel</a:t>
            </a:r>
          </a:p>
          <a:p>
            <a:pPr lvl="4" eaLnBrk="1" latinLnBrk="0" hangingPunct="1"/>
            <a:r>
              <a:rPr lang="es-ES" smtClean="0"/>
              <a:t>Quinto nivel</a:t>
            </a:r>
            <a:endParaRPr kumimoji="0" lang="en-US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7EEA134-3FD5-4834-823B-56C06B36A935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48B9B97-3B94-4C16-817B-AC1DE4F70ACF}" type="slidenum">
              <a:rPr lang="es-ES" smtClean="0"/>
              <a:t>‹Nº›</a:t>
            </a:fld>
            <a:endParaRPr lang="es-E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7 Rectángulo"/>
          <p:cNvSpPr/>
          <p:nvPr/>
        </p:nvSpPr>
        <p:spPr>
          <a:xfrm rot="21240000">
            <a:off x="597968" y="1004668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8 Rectángulo"/>
          <p:cNvSpPr/>
          <p:nvPr/>
        </p:nvSpPr>
        <p:spPr>
          <a:xfrm rot="21420000">
            <a:off x="596706" y="998816"/>
            <a:ext cx="4319527" cy="4312573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5389098" y="1143000"/>
            <a:ext cx="3429000" cy="205740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 dirty="0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5389098" y="3283634"/>
            <a:ext cx="3429000" cy="192024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7EEA134-3FD5-4834-823B-56C06B36A935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s-ES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548B9B97-3B94-4C16-817B-AC1DE4F70ACF}" type="slidenum">
              <a:rPr lang="es-ES" smtClean="0"/>
              <a:t>‹Nº›</a:t>
            </a:fld>
            <a:endParaRPr lang="es-ES"/>
          </a:p>
        </p:txBody>
      </p:sp>
      <p:sp>
        <p:nvSpPr>
          <p:cNvPr id="10" name="9 Marcador de posición de imagen"/>
          <p:cNvSpPr>
            <a:spLocks noGrp="1"/>
          </p:cNvSpPr>
          <p:nvPr>
            <p:ph type="pic" idx="1"/>
          </p:nvPr>
        </p:nvSpPr>
        <p:spPr>
          <a:xfrm>
            <a:off x="663682" y="1041002"/>
            <a:ext cx="4206240" cy="420624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s-ES" smtClean="0"/>
              <a:t>Haga clic en el icono para agregar una imagen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8 Rectángulo"/>
          <p:cNvSpPr/>
          <p:nvPr/>
        </p:nvSpPr>
        <p:spPr>
          <a:xfrm flipH="1">
            <a:off x="8153400" y="0"/>
            <a:ext cx="990600" cy="6858000"/>
          </a:xfrm>
          <a:prstGeom prst="rect">
            <a:avLst/>
          </a:prstGeom>
          <a:blipFill>
            <a:blip r:embed="rId13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2 Marcador de título"/>
          <p:cNvSpPr>
            <a:spLocks noGrp="1"/>
          </p:cNvSpPr>
          <p:nvPr>
            <p:ph type="title"/>
          </p:nvPr>
        </p:nvSpPr>
        <p:spPr>
          <a:xfrm>
            <a:off x="457200" y="320040"/>
            <a:ext cx="7239000" cy="114300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s-ES" smtClean="0"/>
              <a:t>Haga clic para modificar el estilo de título del patrón</a:t>
            </a:r>
            <a:endParaRPr kumimoji="0" lang="en-US"/>
          </a:p>
        </p:txBody>
      </p:sp>
      <p:sp>
        <p:nvSpPr>
          <p:cNvPr id="31" name="30 Marcador de texto"/>
          <p:cNvSpPr>
            <a:spLocks noGrp="1"/>
          </p:cNvSpPr>
          <p:nvPr>
            <p:ph type="body" idx="1"/>
          </p:nvPr>
        </p:nvSpPr>
        <p:spPr>
          <a:xfrm>
            <a:off x="457200" y="1609416"/>
            <a:ext cx="7239000" cy="484632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s-ES" smtClean="0"/>
              <a:t>Haga clic para modificar el estilo de texto del patrón</a:t>
            </a:r>
          </a:p>
          <a:p>
            <a:pPr lvl="1" eaLnBrk="1" latinLnBrk="0" hangingPunct="1"/>
            <a:r>
              <a:rPr kumimoji="0" lang="es-ES" smtClean="0"/>
              <a:t>Segundo nivel</a:t>
            </a:r>
          </a:p>
          <a:p>
            <a:pPr lvl="2" eaLnBrk="1" latinLnBrk="0" hangingPunct="1"/>
            <a:r>
              <a:rPr kumimoji="0" lang="es-ES" smtClean="0"/>
              <a:t>Tercer nivel</a:t>
            </a:r>
          </a:p>
          <a:p>
            <a:pPr lvl="3" eaLnBrk="1" latinLnBrk="0" hangingPunct="1"/>
            <a:r>
              <a:rPr kumimoji="0" lang="es-ES" smtClean="0"/>
              <a:t>Cuarto nivel</a:t>
            </a:r>
          </a:p>
          <a:p>
            <a:pPr lvl="4" eaLnBrk="1" latinLnBrk="0" hangingPunct="1"/>
            <a:r>
              <a:rPr kumimoji="0" lang="es-ES" smtClean="0"/>
              <a:t>Quinto nivel</a:t>
            </a:r>
            <a:endParaRPr kumimoji="0" lang="en-US"/>
          </a:p>
        </p:txBody>
      </p:sp>
      <p:sp>
        <p:nvSpPr>
          <p:cNvPr id="27" name="26 Marcador de fecha"/>
          <p:cNvSpPr>
            <a:spLocks noGrp="1"/>
          </p:cNvSpPr>
          <p:nvPr>
            <p:ph type="dt" sz="half" idx="2"/>
          </p:nvPr>
        </p:nvSpPr>
        <p:spPr>
          <a:xfrm>
            <a:off x="4245936" y="6557946"/>
            <a:ext cx="2002464" cy="226902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97EEA134-3FD5-4834-823B-56C06B36A935}" type="datetimeFigureOut">
              <a:rPr lang="es-ES" smtClean="0"/>
              <a:t>26/06/2019</a:t>
            </a:fld>
            <a:endParaRPr lang="es-ES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457200" y="6557946"/>
            <a:ext cx="3657600" cy="22860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s-ES"/>
          </a:p>
        </p:txBody>
      </p:sp>
      <p:sp>
        <p:nvSpPr>
          <p:cNvPr id="16" name="1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251448" y="6556248"/>
            <a:ext cx="588336" cy="22860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548B9B97-3B94-4C16-817B-AC1DE4F70ACF}" type="slidenum">
              <a:rPr lang="es-ES" smtClean="0"/>
              <a:t>‹Nº›</a:t>
            </a:fld>
            <a:endParaRPr lang="es-E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.jpe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2843808" y="188640"/>
            <a:ext cx="5609456" cy="4668368"/>
          </a:xfrm>
        </p:spPr>
        <p:txBody>
          <a:bodyPr/>
          <a:lstStyle/>
          <a:p>
            <a:r>
              <a:rPr lang="es-ES" dirty="0" smtClean="0"/>
              <a:t>SISTEMA DE RECUPERACIÓN DE IMÁGENES BASADO EN TÉRMINOS LINGÜÍSTICOS LOCALES</a:t>
            </a:r>
            <a:endParaRPr lang="es-ES" dirty="0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3131840" y="5445224"/>
            <a:ext cx="5114778" cy="1101248"/>
          </a:xfrm>
        </p:spPr>
        <p:txBody>
          <a:bodyPr/>
          <a:lstStyle/>
          <a:p>
            <a:r>
              <a:rPr lang="es-ES" dirty="0" smtClean="0"/>
              <a:t>Autora: Lidia Sánchez Mérida.</a:t>
            </a:r>
          </a:p>
          <a:p>
            <a:r>
              <a:rPr lang="es-ES" dirty="0" smtClean="0"/>
              <a:t>Tutor: Jesús Chamorro Martínez.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5103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332656"/>
            <a:ext cx="7632848" cy="6123080"/>
          </a:xfrm>
        </p:spPr>
        <p:txBody>
          <a:bodyPr>
            <a:normAutofit lnSpcReduction="10000"/>
          </a:bodyPr>
          <a:lstStyle/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Introducción.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Motivación.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sz="3500" b="1" dirty="0" smtClean="0">
                <a:solidFill>
                  <a:schemeClr val="tx2"/>
                </a:solidFill>
              </a:rPr>
              <a:t>Redes Neuronales. CNNs.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Definiciones técnicas.</a:t>
            </a:r>
            <a:endParaRPr lang="es-E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Sistema CBIR.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Demostraciones.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Conclusiones y trabajo futuro.</a:t>
            </a:r>
            <a:endParaRPr lang="es-E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30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457200" y="320040"/>
            <a:ext cx="7239000" cy="1143000"/>
          </a:xfrm>
          <a:prstGeom prst="rect">
            <a:avLst/>
          </a:prstGeom>
          <a:solidFill>
            <a:schemeClr val="accent2"/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dirty="0" smtClean="0"/>
              <a:t>Redes neuronales</a:t>
            </a:r>
            <a:endParaRPr lang="es-ES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5148064" y="332656"/>
            <a:ext cx="2558480" cy="1143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sz="1800" dirty="0" smtClean="0">
                <a:solidFill>
                  <a:schemeClr val="tx2"/>
                </a:solidFill>
              </a:rPr>
              <a:t>Introducción.</a:t>
            </a:r>
          </a:p>
          <a:p>
            <a:r>
              <a:rPr lang="es-ES" sz="18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Funcionamiento.</a:t>
            </a:r>
            <a:endParaRPr lang="es-ES" sz="1800" dirty="0">
              <a:solidFill>
                <a:schemeClr val="tx2"/>
              </a:solidFill>
            </a:endParaRPr>
          </a:p>
          <a:p>
            <a:r>
              <a:rPr lang="es-ES" sz="18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CNNs.</a:t>
            </a:r>
            <a:endParaRPr lang="es-ES" sz="2000" dirty="0">
              <a:solidFill>
                <a:schemeClr val="tx2"/>
              </a:solidFill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184" y="1844824"/>
            <a:ext cx="6203032" cy="4529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85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7" name="1 Título"/>
          <p:cNvSpPr txBox="1">
            <a:spLocks/>
          </p:cNvSpPr>
          <p:nvPr/>
        </p:nvSpPr>
        <p:spPr>
          <a:xfrm>
            <a:off x="457200" y="320040"/>
            <a:ext cx="7239000" cy="1143000"/>
          </a:xfrm>
          <a:prstGeom prst="rect">
            <a:avLst/>
          </a:prstGeom>
          <a:solidFill>
            <a:schemeClr val="accent2"/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dirty="0" smtClean="0"/>
              <a:t>Redes neuronales</a:t>
            </a:r>
            <a:endParaRPr lang="es-ES" dirty="0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5148064" y="332656"/>
            <a:ext cx="2558480" cy="1143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sz="18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Introducción.</a:t>
            </a:r>
            <a:endParaRPr lang="es-ES" sz="1800" dirty="0">
              <a:solidFill>
                <a:schemeClr val="tx2"/>
              </a:solidFill>
            </a:endParaRPr>
          </a:p>
          <a:p>
            <a:r>
              <a:rPr lang="es-ES" sz="1800" dirty="0" smtClean="0">
                <a:solidFill>
                  <a:schemeClr val="tx2"/>
                </a:solidFill>
              </a:rPr>
              <a:t>Funcionamiento.</a:t>
            </a:r>
            <a:endParaRPr lang="es-ES" sz="1800" dirty="0">
              <a:solidFill>
                <a:schemeClr val="tx2"/>
              </a:solidFill>
            </a:endParaRPr>
          </a:p>
          <a:p>
            <a:r>
              <a:rPr lang="es-ES" sz="18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CNNs.</a:t>
            </a:r>
            <a:endParaRPr lang="es-ES" sz="2000" dirty="0">
              <a:solidFill>
                <a:schemeClr val="tx2"/>
              </a:solidFill>
            </a:endParaRPr>
          </a:p>
        </p:txBody>
      </p:sp>
      <p:pic>
        <p:nvPicPr>
          <p:cNvPr id="3074" name="Picture 2" descr="C:\Users\info\Desktop\TFG\ENTREGA\Presentacion\Funcionamiento Redes 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296" y="1700807"/>
            <a:ext cx="4186808" cy="4944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742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457200" y="320040"/>
            <a:ext cx="7239000" cy="1143000"/>
          </a:xfrm>
          <a:prstGeom prst="rect">
            <a:avLst/>
          </a:prstGeom>
          <a:solidFill>
            <a:schemeClr val="accent2"/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dirty="0" smtClean="0"/>
              <a:t>Redes neuronales</a:t>
            </a:r>
            <a:endParaRPr lang="es-ES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5148064" y="332656"/>
            <a:ext cx="2558480" cy="1143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sz="18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Introducción.</a:t>
            </a:r>
            <a:endParaRPr lang="es-ES" sz="1800" dirty="0">
              <a:solidFill>
                <a:schemeClr val="tx2"/>
              </a:solidFill>
            </a:endParaRPr>
          </a:p>
          <a:p>
            <a:r>
              <a:rPr lang="es-ES" sz="18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Funcionamiento.</a:t>
            </a:r>
            <a:endParaRPr lang="es-ES" sz="1800" dirty="0">
              <a:solidFill>
                <a:schemeClr val="tx2"/>
              </a:solidFill>
            </a:endParaRPr>
          </a:p>
          <a:p>
            <a:r>
              <a:rPr lang="es-ES" sz="2000" dirty="0" smtClean="0">
                <a:solidFill>
                  <a:schemeClr val="tx2"/>
                </a:solidFill>
              </a:rPr>
              <a:t>CNNs.</a:t>
            </a:r>
            <a:endParaRPr lang="es-ES" sz="2000" dirty="0">
              <a:solidFill>
                <a:schemeClr val="tx2"/>
              </a:solidFill>
            </a:endParaRPr>
          </a:p>
        </p:txBody>
      </p:sp>
      <p:pic>
        <p:nvPicPr>
          <p:cNvPr id="4098" name="Picture 2" descr="C:\Users\info\Desktop\TFG\ENTREGA\Presentacion\CN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852936"/>
            <a:ext cx="7239000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202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332656"/>
            <a:ext cx="7632848" cy="6123080"/>
          </a:xfrm>
        </p:spPr>
        <p:txBody>
          <a:bodyPr>
            <a:normAutofit lnSpcReduction="10000"/>
          </a:bodyPr>
          <a:lstStyle/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Introducción.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Motivación.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Redes Neuronales. CNNs.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sz="3500" b="1" dirty="0" smtClean="0">
                <a:solidFill>
                  <a:schemeClr val="tx2"/>
                </a:solidFill>
              </a:rPr>
              <a:t>Definiciones técnicas.</a:t>
            </a:r>
            <a:endParaRPr lang="es-ES" sz="3500" b="1" dirty="0">
              <a:solidFill>
                <a:schemeClr val="tx2"/>
              </a:solidFill>
            </a:endParaRP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Sistema CBIR.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Demostraciones.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Conclusiones y trabajo futuro.</a:t>
            </a:r>
            <a:endParaRPr lang="es-E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472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457200" y="320040"/>
            <a:ext cx="7239000" cy="1143000"/>
          </a:xfrm>
          <a:prstGeom prst="rect">
            <a:avLst/>
          </a:prstGeom>
          <a:solidFill>
            <a:schemeClr val="accent2"/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dirty="0" smtClean="0"/>
              <a:t>DEFINICIONES TÉCNICAS</a:t>
            </a:r>
            <a:endParaRPr lang="es-ES" dirty="0"/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10" y="2142148"/>
            <a:ext cx="4576377" cy="1724974"/>
          </a:xfrm>
          <a:prstGeom prst="rect">
            <a:avLst/>
          </a:prstGeom>
        </p:spPr>
      </p:pic>
      <p:sp>
        <p:nvSpPr>
          <p:cNvPr id="7" name="6 CuadroTexto"/>
          <p:cNvSpPr txBox="1"/>
          <p:nvPr/>
        </p:nvSpPr>
        <p:spPr>
          <a:xfrm>
            <a:off x="3059832" y="1772816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Descriptor</a:t>
            </a:r>
            <a:endParaRPr lang="es-ES" dirty="0"/>
          </a:p>
        </p:txBody>
      </p:sp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851" y="4869160"/>
            <a:ext cx="3257550" cy="1684940"/>
          </a:xfrm>
          <a:prstGeom prst="rect">
            <a:avLst/>
          </a:prstGeom>
        </p:spPr>
      </p:pic>
      <p:sp>
        <p:nvSpPr>
          <p:cNvPr id="9" name="8 CuadroTexto"/>
          <p:cNvSpPr txBox="1"/>
          <p:nvPr/>
        </p:nvSpPr>
        <p:spPr>
          <a:xfrm>
            <a:off x="1785102" y="430375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Métrica</a:t>
            </a:r>
            <a:endParaRPr lang="es-ES" dirty="0"/>
          </a:p>
        </p:txBody>
      </p:sp>
      <p:pic>
        <p:nvPicPr>
          <p:cNvPr id="10" name="9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1580" y="4915953"/>
            <a:ext cx="1466614" cy="1638147"/>
          </a:xfrm>
          <a:prstGeom prst="rect">
            <a:avLst/>
          </a:prstGeom>
        </p:spPr>
      </p:pic>
      <p:sp>
        <p:nvSpPr>
          <p:cNvPr id="11" name="10 CuadroTexto"/>
          <p:cNvSpPr txBox="1"/>
          <p:nvPr/>
        </p:nvSpPr>
        <p:spPr>
          <a:xfrm>
            <a:off x="5320771" y="4305672"/>
            <a:ext cx="2088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Comparador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36359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332656"/>
            <a:ext cx="7632848" cy="6123080"/>
          </a:xfrm>
        </p:spPr>
        <p:txBody>
          <a:bodyPr>
            <a:normAutofit lnSpcReduction="10000"/>
          </a:bodyPr>
          <a:lstStyle/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Introducción.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Motivación.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Redes Neuronales. CNNs.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Definiciones técnicas.</a:t>
            </a:r>
            <a:endParaRPr lang="es-E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sz="3500" b="1" dirty="0" smtClean="0">
                <a:solidFill>
                  <a:schemeClr val="tx2"/>
                </a:solidFill>
              </a:rPr>
              <a:t>Sistema CBIR.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Demostraciones.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Conclusiones y trabajo futuro.</a:t>
            </a:r>
            <a:endParaRPr lang="es-E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4406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2"/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dirty="0" smtClean="0"/>
              <a:t>SISTEMA CBIR</a:t>
            </a:r>
            <a:endParaRPr lang="es-ES" dirty="0"/>
          </a:p>
        </p:txBody>
      </p:sp>
      <p:sp>
        <p:nvSpPr>
          <p:cNvPr id="5" name="4 Marcador de contenido"/>
          <p:cNvSpPr>
            <a:spLocks noGrp="1"/>
          </p:cNvSpPr>
          <p:nvPr>
            <p:ph idx="1"/>
          </p:nvPr>
        </p:nvSpPr>
        <p:spPr>
          <a:xfrm>
            <a:off x="464488" y="1916832"/>
            <a:ext cx="7239000" cy="4846320"/>
          </a:xfrm>
        </p:spPr>
        <p:txBody>
          <a:bodyPr/>
          <a:lstStyle/>
          <a:p>
            <a:r>
              <a:rPr lang="es-ES" dirty="0" smtClean="0"/>
              <a:t>Requisitos.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Análisis. 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Diseño.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Implementación.</a:t>
            </a:r>
            <a:endParaRPr lang="es-ES" dirty="0"/>
          </a:p>
        </p:txBody>
      </p:sp>
      <p:sp>
        <p:nvSpPr>
          <p:cNvPr id="17" name="1 Título"/>
          <p:cNvSpPr txBox="1">
            <a:spLocks/>
          </p:cNvSpPr>
          <p:nvPr/>
        </p:nvSpPr>
        <p:spPr>
          <a:xfrm>
            <a:off x="3635896" y="332656"/>
            <a:ext cx="4104456" cy="1143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sz="2000" dirty="0" smtClean="0">
                <a:solidFill>
                  <a:schemeClr val="tx2"/>
                </a:solidFill>
              </a:rPr>
              <a:t>Metodología </a:t>
            </a:r>
          </a:p>
          <a:p>
            <a:r>
              <a:rPr lang="es-ES" sz="2000" dirty="0" smtClean="0">
                <a:solidFill>
                  <a:schemeClr val="tx2"/>
                </a:solidFill>
              </a:rPr>
              <a:t>de desarrollo.</a:t>
            </a:r>
          </a:p>
          <a:p>
            <a:r>
              <a:rPr lang="es-ES" sz="20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Manual de usuario.</a:t>
            </a:r>
            <a:endParaRPr lang="es-E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034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2"/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dirty="0" smtClean="0"/>
              <a:t>SISTEMA CBIR</a:t>
            </a:r>
            <a:endParaRPr lang="es-ES" dirty="0"/>
          </a:p>
        </p:txBody>
      </p:sp>
      <p:sp>
        <p:nvSpPr>
          <p:cNvPr id="17" name="1 Título"/>
          <p:cNvSpPr txBox="1">
            <a:spLocks/>
          </p:cNvSpPr>
          <p:nvPr/>
        </p:nvSpPr>
        <p:spPr>
          <a:xfrm>
            <a:off x="3635896" y="332656"/>
            <a:ext cx="4104456" cy="1143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sz="2000" dirty="0" smtClean="0">
                <a:solidFill>
                  <a:schemeClr val="tx2"/>
                </a:solidFill>
              </a:rPr>
              <a:t>Metodología </a:t>
            </a:r>
          </a:p>
          <a:p>
            <a:r>
              <a:rPr lang="es-ES" sz="2000" dirty="0" smtClean="0">
                <a:solidFill>
                  <a:schemeClr val="tx2"/>
                </a:solidFill>
              </a:rPr>
              <a:t>de desarrollo.</a:t>
            </a:r>
          </a:p>
          <a:p>
            <a:r>
              <a:rPr lang="es-ES" sz="20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Manual de usuario.</a:t>
            </a:r>
            <a:endParaRPr lang="es-ES" sz="2000" dirty="0">
              <a:solidFill>
                <a:schemeClr val="tx2"/>
              </a:solidFill>
            </a:endParaRPr>
          </a:p>
        </p:txBody>
      </p:sp>
      <p:sp>
        <p:nvSpPr>
          <p:cNvPr id="6" name="5 Elipse"/>
          <p:cNvSpPr/>
          <p:nvPr/>
        </p:nvSpPr>
        <p:spPr>
          <a:xfrm>
            <a:off x="1345234" y="1765559"/>
            <a:ext cx="5616624" cy="4896544"/>
          </a:xfrm>
          <a:prstGeom prst="ellipse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9 Elipse"/>
          <p:cNvSpPr/>
          <p:nvPr/>
        </p:nvSpPr>
        <p:spPr>
          <a:xfrm>
            <a:off x="1547664" y="3248980"/>
            <a:ext cx="2088232" cy="1656184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2591781" y="2348880"/>
            <a:ext cx="309634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REQUISITOS</a:t>
            </a:r>
            <a:endParaRPr lang="es-ES" sz="3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6" name="15 CuadroTexto"/>
          <p:cNvSpPr txBox="1"/>
          <p:nvPr/>
        </p:nvSpPr>
        <p:spPr>
          <a:xfrm>
            <a:off x="1547664" y="3800073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FUNCIONALES</a:t>
            </a:r>
            <a:endParaRPr lang="es-E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17 Elipse"/>
          <p:cNvSpPr/>
          <p:nvPr/>
        </p:nvSpPr>
        <p:spPr>
          <a:xfrm>
            <a:off x="4499992" y="3248980"/>
            <a:ext cx="2088232" cy="1656184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9" name="18 CuadroTexto"/>
          <p:cNvSpPr txBox="1"/>
          <p:nvPr/>
        </p:nvSpPr>
        <p:spPr>
          <a:xfrm>
            <a:off x="4499992" y="3723129"/>
            <a:ext cx="20882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NO FUNCIONALES</a:t>
            </a:r>
            <a:endParaRPr lang="es-E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0" name="19 Elipse"/>
          <p:cNvSpPr/>
          <p:nvPr/>
        </p:nvSpPr>
        <p:spPr>
          <a:xfrm>
            <a:off x="3095837" y="4905164"/>
            <a:ext cx="2088232" cy="1656184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1" name="20 CuadroTexto"/>
          <p:cNvSpPr txBox="1"/>
          <p:nvPr/>
        </p:nvSpPr>
        <p:spPr>
          <a:xfrm>
            <a:off x="3095837" y="5456257"/>
            <a:ext cx="2088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 DATOS</a:t>
            </a:r>
            <a:endParaRPr lang="es-E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2" name="1 Título"/>
          <p:cNvSpPr txBox="1">
            <a:spLocks/>
          </p:cNvSpPr>
          <p:nvPr/>
        </p:nvSpPr>
        <p:spPr>
          <a:xfrm>
            <a:off x="6156176" y="322412"/>
            <a:ext cx="1584176" cy="1143000"/>
          </a:xfrm>
          <a:prstGeom prst="rect">
            <a:avLst/>
          </a:prstGeom>
          <a:solidFill>
            <a:srgbClr val="FFCCFF"/>
          </a:solidFill>
        </p:spPr>
        <p:txBody>
          <a:bodyPr vert="horz" lIns="45720" tIns="0" rIns="45720" bIns="0" anchor="b" anchorCtr="0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sz="2000" cap="none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Requisitos</a:t>
            </a:r>
            <a:r>
              <a:rPr lang="es-ES" sz="2000" dirty="0">
                <a:solidFill>
                  <a:schemeClr val="tx2"/>
                </a:solidFill>
              </a:rPr>
              <a:t>.</a:t>
            </a:r>
            <a:endParaRPr lang="es-ES" sz="2000" dirty="0" smtClean="0">
              <a:solidFill>
                <a:schemeClr val="tx2"/>
              </a:solidFill>
            </a:endParaRPr>
          </a:p>
          <a:p>
            <a:r>
              <a:rPr lang="es-ES" sz="1600" b="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Análisis.</a:t>
            </a:r>
          </a:p>
          <a:p>
            <a:r>
              <a:rPr lang="es-ES" sz="1600" b="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Diseño.</a:t>
            </a:r>
          </a:p>
          <a:p>
            <a:r>
              <a:rPr lang="es-ES" sz="1600" b="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Implementación.</a:t>
            </a:r>
            <a:endParaRPr lang="es-ES" sz="1600" b="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4827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/>
      <p:bldP spid="16" grpId="0"/>
      <p:bldP spid="18" grpId="0" animBg="1"/>
      <p:bldP spid="19" grpId="0"/>
      <p:bldP spid="20" grpId="0" animBg="1"/>
      <p:bldP spid="2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2"/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dirty="0" smtClean="0"/>
              <a:t>SISTEMA CBIR</a:t>
            </a:r>
            <a:endParaRPr lang="es-ES" dirty="0"/>
          </a:p>
        </p:txBody>
      </p:sp>
      <p:sp>
        <p:nvSpPr>
          <p:cNvPr id="17" name="1 Título"/>
          <p:cNvSpPr txBox="1">
            <a:spLocks/>
          </p:cNvSpPr>
          <p:nvPr/>
        </p:nvSpPr>
        <p:spPr>
          <a:xfrm>
            <a:off x="3635896" y="332656"/>
            <a:ext cx="4104456" cy="1143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sz="2000" dirty="0" smtClean="0">
                <a:solidFill>
                  <a:schemeClr val="tx2"/>
                </a:solidFill>
              </a:rPr>
              <a:t>Metodología </a:t>
            </a:r>
          </a:p>
          <a:p>
            <a:r>
              <a:rPr lang="es-ES" sz="2000" dirty="0" smtClean="0">
                <a:solidFill>
                  <a:schemeClr val="tx2"/>
                </a:solidFill>
              </a:rPr>
              <a:t>de desarrollo.</a:t>
            </a:r>
          </a:p>
          <a:p>
            <a:r>
              <a:rPr lang="es-ES" sz="20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Manual de usuario.</a:t>
            </a:r>
            <a:endParaRPr lang="es-ES" sz="2000" dirty="0">
              <a:solidFill>
                <a:schemeClr val="tx2"/>
              </a:solidFill>
            </a:endParaRPr>
          </a:p>
        </p:txBody>
      </p:sp>
      <p:sp>
        <p:nvSpPr>
          <p:cNvPr id="6" name="5 Elipse"/>
          <p:cNvSpPr/>
          <p:nvPr/>
        </p:nvSpPr>
        <p:spPr>
          <a:xfrm>
            <a:off x="2843808" y="1715907"/>
            <a:ext cx="2287219" cy="1837364"/>
          </a:xfrm>
          <a:prstGeom prst="ellipse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6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ln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000" b="1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0" name="9 Elipse"/>
          <p:cNvSpPr/>
          <p:nvPr/>
        </p:nvSpPr>
        <p:spPr>
          <a:xfrm>
            <a:off x="971600" y="3372091"/>
            <a:ext cx="1872208" cy="156907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0" scaled="1"/>
            <a:tileRect/>
          </a:gra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10 CuadroTexto"/>
          <p:cNvSpPr txBox="1"/>
          <p:nvPr/>
        </p:nvSpPr>
        <p:spPr>
          <a:xfrm>
            <a:off x="2843808" y="2309448"/>
            <a:ext cx="228721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ANÁLISIS</a:t>
            </a:r>
          </a:p>
        </p:txBody>
      </p:sp>
      <p:sp>
        <p:nvSpPr>
          <p:cNvPr id="16" name="15 CuadroTexto"/>
          <p:cNvSpPr txBox="1"/>
          <p:nvPr/>
        </p:nvSpPr>
        <p:spPr>
          <a:xfrm>
            <a:off x="971600" y="3802686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BIBLIOTECAS EXTERNAS</a:t>
            </a:r>
            <a:endParaRPr lang="es-E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5" name="24 Elipse"/>
          <p:cNvSpPr/>
          <p:nvPr/>
        </p:nvSpPr>
        <p:spPr>
          <a:xfrm>
            <a:off x="5131027" y="3372091"/>
            <a:ext cx="1872208" cy="1569077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0800000" scaled="1"/>
            <a:tileRect/>
          </a:gra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6" name="25 CuadroTexto"/>
          <p:cNvSpPr txBox="1"/>
          <p:nvPr/>
        </p:nvSpPr>
        <p:spPr>
          <a:xfrm>
            <a:off x="5131027" y="3802686"/>
            <a:ext cx="18722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DISEÑOS PROPIOS</a:t>
            </a:r>
            <a:endParaRPr lang="es-E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27" name="26 Elipse"/>
          <p:cNvSpPr/>
          <p:nvPr/>
        </p:nvSpPr>
        <p:spPr>
          <a:xfrm>
            <a:off x="1272600" y="5298850"/>
            <a:ext cx="1270208" cy="97511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28" name="27 CuadroTexto"/>
          <p:cNvSpPr txBox="1"/>
          <p:nvPr/>
        </p:nvSpPr>
        <p:spPr>
          <a:xfrm>
            <a:off x="1272600" y="5553879"/>
            <a:ext cx="12702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JMR</a:t>
            </a:r>
            <a:endParaRPr lang="es-ES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1" name="30 Elipse"/>
          <p:cNvSpPr/>
          <p:nvPr/>
        </p:nvSpPr>
        <p:spPr>
          <a:xfrm>
            <a:off x="4417916" y="5174046"/>
            <a:ext cx="1270208" cy="97511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2" name="31 CuadroTexto"/>
          <p:cNvSpPr txBox="1"/>
          <p:nvPr/>
        </p:nvSpPr>
        <p:spPr>
          <a:xfrm>
            <a:off x="4417916" y="5467547"/>
            <a:ext cx="127020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5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DESCRIPTOR</a:t>
            </a:r>
            <a:endParaRPr lang="es-ES" sz="15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33" name="32 Elipse"/>
          <p:cNvSpPr/>
          <p:nvPr/>
        </p:nvSpPr>
        <p:spPr>
          <a:xfrm>
            <a:off x="6470144" y="5174046"/>
            <a:ext cx="1270208" cy="975110"/>
          </a:xfrm>
          <a:prstGeom prst="ellipse">
            <a:avLst/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16200000" scaled="1"/>
            <a:tileRect/>
          </a:gra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4" name="33 CuadroTexto"/>
          <p:cNvSpPr txBox="1"/>
          <p:nvPr/>
        </p:nvSpPr>
        <p:spPr>
          <a:xfrm>
            <a:off x="6470144" y="5429075"/>
            <a:ext cx="127020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3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COMPARATORS</a:t>
            </a:r>
            <a:endParaRPr lang="es-ES" sz="13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38" name="37 Conector recto"/>
          <p:cNvCxnSpPr>
            <a:stCxn id="6" idx="3"/>
            <a:endCxn id="10" idx="7"/>
          </p:cNvCxnSpPr>
          <p:nvPr/>
        </p:nvCxnSpPr>
        <p:spPr>
          <a:xfrm flipH="1">
            <a:off x="2569629" y="3284195"/>
            <a:ext cx="609134" cy="317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42 Conector recto"/>
          <p:cNvCxnSpPr>
            <a:stCxn id="10" idx="4"/>
            <a:endCxn id="27" idx="0"/>
          </p:cNvCxnSpPr>
          <p:nvPr/>
        </p:nvCxnSpPr>
        <p:spPr>
          <a:xfrm>
            <a:off x="1907704" y="4941168"/>
            <a:ext cx="0" cy="357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46 Conector recto"/>
          <p:cNvCxnSpPr>
            <a:stCxn id="6" idx="5"/>
            <a:endCxn id="25" idx="1"/>
          </p:cNvCxnSpPr>
          <p:nvPr/>
        </p:nvCxnSpPr>
        <p:spPr>
          <a:xfrm>
            <a:off x="4796072" y="3284195"/>
            <a:ext cx="609134" cy="3176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48 Conector recto"/>
          <p:cNvCxnSpPr>
            <a:stCxn id="25" idx="3"/>
            <a:endCxn id="31" idx="0"/>
          </p:cNvCxnSpPr>
          <p:nvPr/>
        </p:nvCxnSpPr>
        <p:spPr>
          <a:xfrm flipH="1">
            <a:off x="5053020" y="4711382"/>
            <a:ext cx="352186" cy="462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50 Conector recto"/>
          <p:cNvCxnSpPr>
            <a:stCxn id="25" idx="5"/>
            <a:endCxn id="33" idx="0"/>
          </p:cNvCxnSpPr>
          <p:nvPr/>
        </p:nvCxnSpPr>
        <p:spPr>
          <a:xfrm>
            <a:off x="6729056" y="4711382"/>
            <a:ext cx="376192" cy="4626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1 Título"/>
          <p:cNvSpPr txBox="1">
            <a:spLocks/>
          </p:cNvSpPr>
          <p:nvPr/>
        </p:nvSpPr>
        <p:spPr>
          <a:xfrm>
            <a:off x="6156176" y="322412"/>
            <a:ext cx="1584176" cy="1143000"/>
          </a:xfrm>
          <a:prstGeom prst="rect">
            <a:avLst/>
          </a:prstGeom>
          <a:solidFill>
            <a:srgbClr val="FFCCFF"/>
          </a:solidFill>
        </p:spPr>
        <p:txBody>
          <a:bodyPr vert="horz" lIns="45720" tIns="0" rIns="45720" bIns="0" anchor="b" anchorCtr="0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sz="1600" b="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Requisitos.</a:t>
            </a:r>
            <a:endParaRPr lang="es-ES" sz="1600" cap="none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r>
              <a:rPr lang="es-ES" sz="2000" cap="none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Análisis</a:t>
            </a:r>
            <a:r>
              <a:rPr lang="es-ES" sz="2000" dirty="0" smtClean="0">
                <a:solidFill>
                  <a:schemeClr val="tx2"/>
                </a:solidFill>
              </a:rPr>
              <a:t>.</a:t>
            </a:r>
          </a:p>
          <a:p>
            <a:r>
              <a:rPr lang="es-ES" sz="1600" b="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Diseño.</a:t>
            </a:r>
          </a:p>
          <a:p>
            <a:r>
              <a:rPr lang="es-ES" sz="1600" b="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Implementación.</a:t>
            </a:r>
            <a:endParaRPr lang="es-ES" sz="1600" b="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5174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/>
      <p:bldP spid="16" grpId="0"/>
      <p:bldP spid="25" grpId="0" animBg="1"/>
      <p:bldP spid="26" grpId="0"/>
      <p:bldP spid="27" grpId="0" animBg="1"/>
      <p:bldP spid="28" grpId="0"/>
      <p:bldP spid="31" grpId="0" animBg="1"/>
      <p:bldP spid="32" grpId="0"/>
      <p:bldP spid="33" grpId="0" animBg="1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332656"/>
            <a:ext cx="7632848" cy="6123080"/>
          </a:xfrm>
        </p:spPr>
        <p:txBody>
          <a:bodyPr>
            <a:normAutofit lnSpcReduction="10000"/>
          </a:bodyPr>
          <a:lstStyle/>
          <a:p>
            <a:r>
              <a:rPr lang="es-ES" dirty="0" smtClean="0"/>
              <a:t>Introducción.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Motivación.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Redes Neuronales. CNNs.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Definiciones técnicas.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Sistema CBIR.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Demostraciones.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/>
              <a:t>Conclusiones y trabajo futuro.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10059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2"/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dirty="0" smtClean="0"/>
              <a:t>SISTEMA CBIR</a:t>
            </a:r>
            <a:endParaRPr lang="es-ES" dirty="0"/>
          </a:p>
        </p:txBody>
      </p:sp>
      <p:sp>
        <p:nvSpPr>
          <p:cNvPr id="17" name="1 Título"/>
          <p:cNvSpPr txBox="1">
            <a:spLocks/>
          </p:cNvSpPr>
          <p:nvPr/>
        </p:nvSpPr>
        <p:spPr>
          <a:xfrm>
            <a:off x="3635896" y="332656"/>
            <a:ext cx="4104456" cy="1143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sz="2000" dirty="0" smtClean="0">
                <a:solidFill>
                  <a:schemeClr val="tx2"/>
                </a:solidFill>
              </a:rPr>
              <a:t>Metodología </a:t>
            </a:r>
          </a:p>
          <a:p>
            <a:r>
              <a:rPr lang="es-ES" sz="2000" dirty="0" smtClean="0">
                <a:solidFill>
                  <a:schemeClr val="tx2"/>
                </a:solidFill>
              </a:rPr>
              <a:t>de desarrollo.</a:t>
            </a:r>
          </a:p>
          <a:p>
            <a:r>
              <a:rPr lang="es-ES" sz="20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Manual de usuario.</a:t>
            </a:r>
            <a:endParaRPr lang="es-ES" sz="2000" dirty="0">
              <a:solidFill>
                <a:schemeClr val="tx2"/>
              </a:solidFill>
            </a:endParaRPr>
          </a:p>
        </p:txBody>
      </p:sp>
      <p:sp>
        <p:nvSpPr>
          <p:cNvPr id="2" name="1 Rectángulo redondeado"/>
          <p:cNvSpPr/>
          <p:nvPr/>
        </p:nvSpPr>
        <p:spPr>
          <a:xfrm>
            <a:off x="5220072" y="1772816"/>
            <a:ext cx="1619396" cy="936104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i="1" dirty="0" smtClean="0">
                <a:solidFill>
                  <a:schemeClr val="bg1">
                    <a:lumMod val="65000"/>
                  </a:schemeClr>
                </a:solidFill>
              </a:rPr>
              <a:t>Comparator</a:t>
            </a:r>
            <a:endParaRPr lang="es-ES" b="1" i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3" name="12 Rectángulo redondeado"/>
          <p:cNvSpPr/>
          <p:nvPr/>
        </p:nvSpPr>
        <p:spPr>
          <a:xfrm>
            <a:off x="395536" y="1811484"/>
            <a:ext cx="2304256" cy="936104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dirty="0" smtClean="0">
                <a:solidFill>
                  <a:schemeClr val="bg1"/>
                </a:solidFill>
              </a:rPr>
              <a:t>LabelGriddedDescriptor</a:t>
            </a:r>
            <a:endParaRPr lang="es-ES" sz="1400" b="1" dirty="0">
              <a:solidFill>
                <a:schemeClr val="bg1"/>
              </a:solidFill>
            </a:endParaRPr>
          </a:p>
        </p:txBody>
      </p:sp>
      <p:sp>
        <p:nvSpPr>
          <p:cNvPr id="14" name="13 Rectángulo redondeado"/>
          <p:cNvSpPr/>
          <p:nvPr/>
        </p:nvSpPr>
        <p:spPr>
          <a:xfrm>
            <a:off x="3310176" y="1762552"/>
            <a:ext cx="1522040" cy="936104"/>
          </a:xfrm>
          <a:prstGeom prst="roundRect">
            <a:avLst/>
          </a:prstGeom>
          <a:noFill/>
          <a:ln>
            <a:solidFill>
              <a:schemeClr val="bg1">
                <a:lumMod val="8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100" b="1" dirty="0" smtClean="0">
                <a:solidFill>
                  <a:schemeClr val="bg1">
                    <a:lumMod val="65000"/>
                  </a:schemeClr>
                </a:solidFill>
              </a:rPr>
              <a:t>GriddedDescriptor</a:t>
            </a:r>
            <a:endParaRPr lang="es-ES" sz="1100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14 Rectángulo redondeado"/>
          <p:cNvSpPr/>
          <p:nvPr/>
        </p:nvSpPr>
        <p:spPr>
          <a:xfrm>
            <a:off x="5195350" y="3219832"/>
            <a:ext cx="1673794" cy="720080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i="1" dirty="0" smtClean="0">
                <a:solidFill>
                  <a:schemeClr val="bg1"/>
                </a:solidFill>
              </a:rPr>
              <a:t>Comparators</a:t>
            </a:r>
            <a:endParaRPr lang="es-ES" b="1" i="1" dirty="0">
              <a:solidFill>
                <a:schemeClr val="bg1"/>
              </a:solidFill>
            </a:endParaRPr>
          </a:p>
        </p:txBody>
      </p:sp>
      <p:sp>
        <p:nvSpPr>
          <p:cNvPr id="20" name="19 Rectángulo redondeado"/>
          <p:cNvSpPr/>
          <p:nvPr/>
        </p:nvSpPr>
        <p:spPr>
          <a:xfrm>
            <a:off x="1040356" y="3219832"/>
            <a:ext cx="3030840" cy="936104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i="1" dirty="0" smtClean="0">
                <a:solidFill>
                  <a:schemeClr val="bg1"/>
                </a:solidFill>
              </a:rPr>
              <a:t>DifferentPositionComparators</a:t>
            </a:r>
            <a:endParaRPr lang="es-ES" sz="1400" b="1" i="1" dirty="0">
              <a:solidFill>
                <a:schemeClr val="bg1"/>
              </a:solidFill>
            </a:endParaRPr>
          </a:p>
        </p:txBody>
      </p:sp>
      <p:sp>
        <p:nvSpPr>
          <p:cNvPr id="21" name="20 Rectángulo redondeado"/>
          <p:cNvSpPr/>
          <p:nvPr/>
        </p:nvSpPr>
        <p:spPr>
          <a:xfrm>
            <a:off x="6314432" y="4412076"/>
            <a:ext cx="1109424" cy="446170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 smtClean="0">
                <a:solidFill>
                  <a:schemeClr val="bg1"/>
                </a:solidFill>
              </a:rPr>
              <a:t>Minimum</a:t>
            </a:r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25" name="24 Rectángulo redondeado"/>
          <p:cNvSpPr/>
          <p:nvPr/>
        </p:nvSpPr>
        <p:spPr>
          <a:xfrm>
            <a:off x="107504" y="4438716"/>
            <a:ext cx="2448272" cy="936104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i="1" dirty="0" smtClean="0">
                <a:solidFill>
                  <a:schemeClr val="bg1"/>
                </a:solidFill>
              </a:rPr>
              <a:t>NoDuplicateComparators</a:t>
            </a:r>
          </a:p>
        </p:txBody>
      </p:sp>
      <p:sp>
        <p:nvSpPr>
          <p:cNvPr id="26" name="25 Rectángulo redondeado"/>
          <p:cNvSpPr/>
          <p:nvPr/>
        </p:nvSpPr>
        <p:spPr>
          <a:xfrm>
            <a:off x="3059872" y="4460598"/>
            <a:ext cx="2211952" cy="936104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400" b="1" i="1" dirty="0" smtClean="0">
                <a:solidFill>
                  <a:schemeClr val="bg1"/>
                </a:solidFill>
              </a:rPr>
              <a:t>DuplicateComparators</a:t>
            </a:r>
          </a:p>
        </p:txBody>
      </p:sp>
      <p:sp>
        <p:nvSpPr>
          <p:cNvPr id="33" name="32 Rectángulo redondeado"/>
          <p:cNvSpPr/>
          <p:nvPr/>
        </p:nvSpPr>
        <p:spPr>
          <a:xfrm>
            <a:off x="6238232" y="5173617"/>
            <a:ext cx="1261824" cy="446170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 smtClean="0">
                <a:solidFill>
                  <a:schemeClr val="bg1"/>
                </a:solidFill>
              </a:rPr>
              <a:t>Maximum</a:t>
            </a:r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34" name="33 Rectángulo redondeado"/>
          <p:cNvSpPr/>
          <p:nvPr/>
        </p:nvSpPr>
        <p:spPr>
          <a:xfrm>
            <a:off x="6314432" y="5877272"/>
            <a:ext cx="1109424" cy="446170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 smtClean="0">
                <a:solidFill>
                  <a:schemeClr val="bg1"/>
                </a:solidFill>
              </a:rPr>
              <a:t>Mean</a:t>
            </a:r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35" name="34 Rectángulo redondeado"/>
          <p:cNvSpPr/>
          <p:nvPr/>
        </p:nvSpPr>
        <p:spPr>
          <a:xfrm>
            <a:off x="2990722" y="5656388"/>
            <a:ext cx="1079668" cy="446170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500" b="1" dirty="0" smtClean="0">
                <a:solidFill>
                  <a:schemeClr val="bg1"/>
                </a:solidFill>
              </a:rPr>
              <a:t>Minimum</a:t>
            </a:r>
            <a:endParaRPr lang="es-ES" sz="1500" b="1" dirty="0">
              <a:solidFill>
                <a:schemeClr val="bg1"/>
              </a:solidFill>
            </a:endParaRPr>
          </a:p>
        </p:txBody>
      </p:sp>
      <p:sp>
        <p:nvSpPr>
          <p:cNvPr id="36" name="35 Rectángulo redondeado"/>
          <p:cNvSpPr/>
          <p:nvPr/>
        </p:nvSpPr>
        <p:spPr>
          <a:xfrm>
            <a:off x="4522878" y="5656388"/>
            <a:ext cx="1303384" cy="446170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 smtClean="0">
                <a:solidFill>
                  <a:schemeClr val="bg1"/>
                </a:solidFill>
              </a:rPr>
              <a:t>Maximum</a:t>
            </a:r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37" name="36 Rectángulo redondeado"/>
          <p:cNvSpPr/>
          <p:nvPr/>
        </p:nvSpPr>
        <p:spPr>
          <a:xfrm>
            <a:off x="3758050" y="6278306"/>
            <a:ext cx="1109424" cy="446170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 smtClean="0">
                <a:solidFill>
                  <a:schemeClr val="bg1"/>
                </a:solidFill>
              </a:rPr>
              <a:t>Mean</a:t>
            </a:r>
            <a:endParaRPr lang="es-ES" sz="1600" b="1" dirty="0">
              <a:solidFill>
                <a:schemeClr val="bg1"/>
              </a:solidFill>
            </a:endParaRPr>
          </a:p>
        </p:txBody>
      </p:sp>
      <p:cxnSp>
        <p:nvCxnSpPr>
          <p:cNvPr id="8" name="7 Conector recto de flecha"/>
          <p:cNvCxnSpPr>
            <a:stCxn id="13" idx="3"/>
          </p:cNvCxnSpPr>
          <p:nvPr/>
        </p:nvCxnSpPr>
        <p:spPr>
          <a:xfrm>
            <a:off x="2699792" y="2279536"/>
            <a:ext cx="620352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41 Conector recto de flecha"/>
          <p:cNvCxnSpPr>
            <a:stCxn id="15" idx="0"/>
            <a:endCxn id="2" idx="2"/>
          </p:cNvCxnSpPr>
          <p:nvPr/>
        </p:nvCxnSpPr>
        <p:spPr>
          <a:xfrm flipH="1" flipV="1">
            <a:off x="6029770" y="2708920"/>
            <a:ext cx="2477" cy="51091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43 Conector recto de flecha"/>
          <p:cNvCxnSpPr>
            <a:stCxn id="20" idx="3"/>
          </p:cNvCxnSpPr>
          <p:nvPr/>
        </p:nvCxnSpPr>
        <p:spPr>
          <a:xfrm>
            <a:off x="4071196" y="3687884"/>
            <a:ext cx="1124154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47 Conector recto de flecha"/>
          <p:cNvCxnSpPr/>
          <p:nvPr/>
        </p:nvCxnSpPr>
        <p:spPr>
          <a:xfrm flipH="1" flipV="1">
            <a:off x="6024501" y="3939913"/>
            <a:ext cx="7746" cy="216264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50 Conector recto"/>
          <p:cNvCxnSpPr>
            <a:stCxn id="21" idx="1"/>
          </p:cNvCxnSpPr>
          <p:nvPr/>
        </p:nvCxnSpPr>
        <p:spPr>
          <a:xfrm flipH="1">
            <a:off x="6032247" y="4635161"/>
            <a:ext cx="2821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51 Conector recto"/>
          <p:cNvCxnSpPr>
            <a:stCxn id="33" idx="1"/>
          </p:cNvCxnSpPr>
          <p:nvPr/>
        </p:nvCxnSpPr>
        <p:spPr>
          <a:xfrm flipH="1">
            <a:off x="6024501" y="5396702"/>
            <a:ext cx="213731" cy="220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53 Conector recto"/>
          <p:cNvCxnSpPr/>
          <p:nvPr/>
        </p:nvCxnSpPr>
        <p:spPr>
          <a:xfrm flipH="1">
            <a:off x="6032247" y="6102558"/>
            <a:ext cx="28218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55 Conector recto de flecha"/>
          <p:cNvCxnSpPr>
            <a:stCxn id="26" idx="0"/>
          </p:cNvCxnSpPr>
          <p:nvPr/>
        </p:nvCxnSpPr>
        <p:spPr>
          <a:xfrm flipH="1" flipV="1">
            <a:off x="3975680" y="4155936"/>
            <a:ext cx="190168" cy="30466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58 Conector recto de flecha"/>
          <p:cNvCxnSpPr>
            <a:stCxn id="25" idx="0"/>
          </p:cNvCxnSpPr>
          <p:nvPr/>
        </p:nvCxnSpPr>
        <p:spPr>
          <a:xfrm flipV="1">
            <a:off x="1331640" y="4155936"/>
            <a:ext cx="411592" cy="28278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68 Conector recto de flecha"/>
          <p:cNvCxnSpPr>
            <a:stCxn id="37" idx="0"/>
          </p:cNvCxnSpPr>
          <p:nvPr/>
        </p:nvCxnSpPr>
        <p:spPr>
          <a:xfrm flipV="1">
            <a:off x="4312762" y="5401104"/>
            <a:ext cx="0" cy="87720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71 Rectángulo redondeado"/>
          <p:cNvSpPr/>
          <p:nvPr/>
        </p:nvSpPr>
        <p:spPr>
          <a:xfrm>
            <a:off x="107504" y="5619787"/>
            <a:ext cx="1109424" cy="446170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 smtClean="0">
                <a:solidFill>
                  <a:schemeClr val="bg1"/>
                </a:solidFill>
              </a:rPr>
              <a:t>Minimum</a:t>
            </a:r>
            <a:endParaRPr lang="es-ES" sz="1600" b="1" dirty="0">
              <a:solidFill>
                <a:schemeClr val="bg1"/>
              </a:solidFill>
            </a:endParaRPr>
          </a:p>
        </p:txBody>
      </p:sp>
      <p:sp>
        <p:nvSpPr>
          <p:cNvPr id="73" name="72 Rectángulo redondeado"/>
          <p:cNvSpPr/>
          <p:nvPr/>
        </p:nvSpPr>
        <p:spPr>
          <a:xfrm>
            <a:off x="1710976" y="5619787"/>
            <a:ext cx="1009112" cy="446170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300" b="1" dirty="0" smtClean="0">
                <a:solidFill>
                  <a:schemeClr val="bg1"/>
                </a:solidFill>
              </a:rPr>
              <a:t>Maximum</a:t>
            </a:r>
            <a:endParaRPr lang="es-ES" sz="1300" b="1" dirty="0">
              <a:solidFill>
                <a:schemeClr val="bg1"/>
              </a:solidFill>
            </a:endParaRPr>
          </a:p>
        </p:txBody>
      </p:sp>
      <p:sp>
        <p:nvSpPr>
          <p:cNvPr id="74" name="73 Rectángulo redondeado"/>
          <p:cNvSpPr/>
          <p:nvPr/>
        </p:nvSpPr>
        <p:spPr>
          <a:xfrm>
            <a:off x="904588" y="6241705"/>
            <a:ext cx="1109424" cy="446170"/>
          </a:xfrm>
          <a:prstGeom prst="roundRect">
            <a:avLst/>
          </a:prstGeom>
          <a:gradFill flip="none" rotWithShape="1">
            <a:gsLst>
              <a:gs pos="0">
                <a:schemeClr val="bg2">
                  <a:lumMod val="50000"/>
                  <a:tint val="66000"/>
                  <a:satMod val="160000"/>
                </a:schemeClr>
              </a:gs>
              <a:gs pos="50000">
                <a:schemeClr val="bg2">
                  <a:lumMod val="50000"/>
                  <a:tint val="44500"/>
                  <a:satMod val="160000"/>
                </a:schemeClr>
              </a:gs>
              <a:gs pos="100000">
                <a:schemeClr val="bg2">
                  <a:lumMod val="50000"/>
                  <a:tint val="23500"/>
                  <a:satMod val="16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600" b="1" dirty="0" smtClean="0">
                <a:solidFill>
                  <a:schemeClr val="bg1"/>
                </a:solidFill>
              </a:rPr>
              <a:t>Mean</a:t>
            </a:r>
            <a:endParaRPr lang="es-ES" sz="1600" b="1" dirty="0">
              <a:solidFill>
                <a:schemeClr val="bg1"/>
              </a:solidFill>
            </a:endParaRPr>
          </a:p>
        </p:txBody>
      </p:sp>
      <p:cxnSp>
        <p:nvCxnSpPr>
          <p:cNvPr id="75" name="74 Conector recto de flecha"/>
          <p:cNvCxnSpPr>
            <a:stCxn id="74" idx="0"/>
          </p:cNvCxnSpPr>
          <p:nvPr/>
        </p:nvCxnSpPr>
        <p:spPr>
          <a:xfrm flipV="1">
            <a:off x="1459300" y="5364503"/>
            <a:ext cx="0" cy="87720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76 Conector recto"/>
          <p:cNvCxnSpPr>
            <a:stCxn id="72" idx="3"/>
          </p:cNvCxnSpPr>
          <p:nvPr/>
        </p:nvCxnSpPr>
        <p:spPr>
          <a:xfrm>
            <a:off x="1216928" y="5842872"/>
            <a:ext cx="2423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79 Conector recto"/>
          <p:cNvCxnSpPr>
            <a:endCxn id="73" idx="1"/>
          </p:cNvCxnSpPr>
          <p:nvPr/>
        </p:nvCxnSpPr>
        <p:spPr>
          <a:xfrm>
            <a:off x="1500860" y="5839705"/>
            <a:ext cx="210116" cy="3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81 Conector recto"/>
          <p:cNvCxnSpPr/>
          <p:nvPr/>
        </p:nvCxnSpPr>
        <p:spPr>
          <a:xfrm>
            <a:off x="4070390" y="5842872"/>
            <a:ext cx="24237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82 Conector recto"/>
          <p:cNvCxnSpPr/>
          <p:nvPr/>
        </p:nvCxnSpPr>
        <p:spPr>
          <a:xfrm>
            <a:off x="4312762" y="5839705"/>
            <a:ext cx="210116" cy="316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1 Título"/>
          <p:cNvSpPr txBox="1">
            <a:spLocks/>
          </p:cNvSpPr>
          <p:nvPr/>
        </p:nvSpPr>
        <p:spPr>
          <a:xfrm>
            <a:off x="6156176" y="322412"/>
            <a:ext cx="1584176" cy="1143000"/>
          </a:xfrm>
          <a:prstGeom prst="rect">
            <a:avLst/>
          </a:prstGeom>
          <a:solidFill>
            <a:srgbClr val="FFCCFF"/>
          </a:solidFill>
        </p:spPr>
        <p:txBody>
          <a:bodyPr vert="horz" lIns="45720" tIns="0" rIns="45720" bIns="0" anchor="b" anchorCtr="0">
            <a:normAutofit fontScale="925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sz="1600" b="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Requisitos.</a:t>
            </a:r>
            <a:endParaRPr lang="es-ES" sz="1600" cap="none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r>
              <a:rPr lang="es-ES" sz="1600" b="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Análisis.</a:t>
            </a:r>
            <a:endParaRPr lang="es-ES" sz="1600" cap="none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r>
              <a:rPr lang="es-ES" sz="2000" cap="none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Diseño.</a:t>
            </a:r>
            <a:endParaRPr lang="es-ES" sz="2000" dirty="0" smtClean="0">
              <a:solidFill>
                <a:schemeClr val="tx2"/>
              </a:solidFill>
            </a:endParaRPr>
          </a:p>
          <a:p>
            <a:r>
              <a:rPr lang="es-ES" sz="1600" b="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Implementación.</a:t>
            </a:r>
            <a:endParaRPr lang="es-ES" sz="1600" b="0" cap="none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2063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3" grpId="0" animBg="1"/>
      <p:bldP spid="14" grpId="0" animBg="1"/>
      <p:bldP spid="15" grpId="0" animBg="1"/>
      <p:bldP spid="20" grpId="0" animBg="1"/>
      <p:bldP spid="21" grpId="0" animBg="1"/>
      <p:bldP spid="25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72" grpId="0" animBg="1"/>
      <p:bldP spid="73" grpId="0" animBg="1"/>
      <p:bldP spid="74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2"/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dirty="0" smtClean="0"/>
              <a:t>SISTEMA CBIR</a:t>
            </a:r>
            <a:endParaRPr lang="es-ES" dirty="0"/>
          </a:p>
        </p:txBody>
      </p:sp>
      <p:sp>
        <p:nvSpPr>
          <p:cNvPr id="17" name="1 Título"/>
          <p:cNvSpPr txBox="1">
            <a:spLocks/>
          </p:cNvSpPr>
          <p:nvPr/>
        </p:nvSpPr>
        <p:spPr>
          <a:xfrm>
            <a:off x="3635896" y="332656"/>
            <a:ext cx="4104456" cy="1143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sz="2000" dirty="0" smtClean="0">
                <a:solidFill>
                  <a:schemeClr val="tx2"/>
                </a:solidFill>
              </a:rPr>
              <a:t>Metodología </a:t>
            </a:r>
          </a:p>
          <a:p>
            <a:r>
              <a:rPr lang="es-ES" sz="2000" dirty="0" smtClean="0">
                <a:solidFill>
                  <a:schemeClr val="tx2"/>
                </a:solidFill>
              </a:rPr>
              <a:t>de desarrollo.</a:t>
            </a:r>
          </a:p>
          <a:p>
            <a:r>
              <a:rPr lang="es-ES" sz="20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Manual de usuario.</a:t>
            </a:r>
            <a:endParaRPr lang="es-ES" sz="2000" dirty="0">
              <a:solidFill>
                <a:schemeClr val="tx2"/>
              </a:solidFill>
            </a:endParaRPr>
          </a:p>
        </p:txBody>
      </p:sp>
      <p:pic>
        <p:nvPicPr>
          <p:cNvPr id="2" name="1 Imagen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7" y="1772816"/>
            <a:ext cx="2952327" cy="2303110"/>
          </a:xfrm>
          <a:prstGeom prst="rect">
            <a:avLst/>
          </a:prstGeom>
        </p:spPr>
      </p:pic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509119"/>
            <a:ext cx="2952327" cy="2050035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772817"/>
            <a:ext cx="2952328" cy="2231960"/>
          </a:xfrm>
          <a:prstGeom prst="rect">
            <a:avLst/>
          </a:prstGeom>
        </p:spPr>
      </p:pic>
      <p:sp>
        <p:nvSpPr>
          <p:cNvPr id="20" name="1 Título"/>
          <p:cNvSpPr txBox="1">
            <a:spLocks/>
          </p:cNvSpPr>
          <p:nvPr/>
        </p:nvSpPr>
        <p:spPr>
          <a:xfrm>
            <a:off x="6156176" y="322412"/>
            <a:ext cx="1584176" cy="1143000"/>
          </a:xfrm>
          <a:prstGeom prst="rect">
            <a:avLst/>
          </a:prstGeom>
          <a:solidFill>
            <a:srgbClr val="FFCCFF"/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sz="1600" b="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Requisitos.</a:t>
            </a:r>
            <a:endParaRPr lang="es-ES" sz="1600" cap="none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r>
              <a:rPr lang="es-ES" sz="1600" b="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Análisis.</a:t>
            </a:r>
          </a:p>
          <a:p>
            <a:r>
              <a:rPr lang="es-ES" sz="1600" b="0" cap="none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Diseño.</a:t>
            </a:r>
            <a:endParaRPr lang="es-ES" sz="1600" cap="none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  <a:p>
            <a:r>
              <a:rPr lang="es-ES" sz="1400" cap="none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Implementación.</a:t>
            </a:r>
            <a:endParaRPr lang="es-ES" sz="1400" dirty="0" smtClean="0">
              <a:solidFill>
                <a:schemeClr val="tx2"/>
              </a:solidFill>
            </a:endParaRPr>
          </a:p>
        </p:txBody>
      </p:sp>
      <p:pic>
        <p:nvPicPr>
          <p:cNvPr id="3" name="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509118"/>
            <a:ext cx="2958792" cy="217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30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6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10" name="9 Marcador de contenido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00808"/>
            <a:ext cx="7330474" cy="3888431"/>
          </a:xfrm>
        </p:spPr>
      </p:pic>
      <p:pic>
        <p:nvPicPr>
          <p:cNvPr id="11" name="10 Marcador de contenido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2708920"/>
            <a:ext cx="2296206" cy="1754872"/>
          </a:xfrm>
        </p:spPr>
      </p:pic>
      <p:sp>
        <p:nvSpPr>
          <p:cNvPr id="4" name="1 Título"/>
          <p:cNvSpPr txBox="1">
            <a:spLocks/>
          </p:cNvSpPr>
          <p:nvPr/>
        </p:nvSpPr>
        <p:spPr>
          <a:xfrm>
            <a:off x="457200" y="320040"/>
            <a:ext cx="7239000" cy="1143000"/>
          </a:xfrm>
          <a:prstGeom prst="rect">
            <a:avLst/>
          </a:prstGeom>
          <a:solidFill>
            <a:schemeClr val="accent2"/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smtClean="0"/>
              <a:t>SISTEMA CBIR</a:t>
            </a:r>
            <a:endParaRPr lang="es-ES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5148064" y="332656"/>
            <a:ext cx="2558480" cy="1143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45720" tIns="0" rIns="45720" bIns="0" anchor="b" anchorCtr="0">
            <a:normAutofit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sz="20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Metodología de desarrollo.</a:t>
            </a:r>
            <a:endParaRPr lang="es-ES" sz="2000" dirty="0" smtClean="0">
              <a:solidFill>
                <a:schemeClr val="tx2"/>
              </a:solidFill>
            </a:endParaRPr>
          </a:p>
          <a:p>
            <a:r>
              <a:rPr lang="es-ES" sz="2000" dirty="0" smtClean="0">
                <a:solidFill>
                  <a:schemeClr val="tx2"/>
                </a:solidFill>
              </a:rPr>
              <a:t>Manual de usuario.</a:t>
            </a:r>
          </a:p>
        </p:txBody>
      </p:sp>
    </p:spTree>
    <p:extLst>
      <p:ext uri="{BB962C8B-B14F-4D97-AF65-F5344CB8AC3E}">
        <p14:creationId xmlns:p14="http://schemas.microsoft.com/office/powerpoint/2010/main" val="313447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332656"/>
            <a:ext cx="7632848" cy="6123080"/>
          </a:xfrm>
        </p:spPr>
        <p:txBody>
          <a:bodyPr>
            <a:normAutofit lnSpcReduction="10000"/>
          </a:bodyPr>
          <a:lstStyle/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Introducción.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Motivación.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Redes Neuronales. CNNs.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Definiciones técnicas.</a:t>
            </a:r>
            <a:endParaRPr lang="es-E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Sistema CBIR.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sz="3500" b="1" dirty="0" smtClean="0">
                <a:solidFill>
                  <a:schemeClr val="tx2"/>
                </a:solidFill>
              </a:rPr>
              <a:t>Demostraciones.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Conclusiones y trabajo futuro.</a:t>
            </a:r>
            <a:endParaRPr lang="es-E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429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457200" y="320040"/>
            <a:ext cx="7239000" cy="1143000"/>
          </a:xfrm>
          <a:prstGeom prst="rect">
            <a:avLst/>
          </a:prstGeom>
          <a:solidFill>
            <a:schemeClr val="accent2"/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dirty="0" smtClean="0"/>
              <a:t>DEMOSTRACIONES</a:t>
            </a:r>
            <a:endParaRPr lang="es-ES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5148064" y="332656"/>
            <a:ext cx="2558480" cy="1143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45720" tIns="0" rIns="45720" bIns="0" anchor="b" anchorCtr="0">
            <a:normAutofit fontScale="85000" lnSpcReduction="1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sz="2000" dirty="0" smtClean="0">
                <a:solidFill>
                  <a:schemeClr val="tx2"/>
                </a:solidFill>
              </a:rPr>
              <a:t>AL MENOS uno.</a:t>
            </a:r>
          </a:p>
          <a:p>
            <a:r>
              <a:rPr lang="es-ES" sz="20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La mayoría.</a:t>
            </a:r>
          </a:p>
          <a:p>
            <a:r>
              <a:rPr lang="es-ES" sz="20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En promedio.</a:t>
            </a:r>
          </a:p>
          <a:p>
            <a:r>
              <a:rPr lang="es-ES" sz="20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Búsqueda por término.</a:t>
            </a:r>
            <a:endParaRPr lang="es-ES" sz="2000" dirty="0">
              <a:solidFill>
                <a:schemeClr val="tx2"/>
              </a:solidFill>
            </a:endParaRPr>
          </a:p>
        </p:txBody>
      </p:sp>
      <p:pic>
        <p:nvPicPr>
          <p:cNvPr id="1026" name="Picture 2" descr="C:\Users\info\Desktop\TFG\Memorias\Capturas\Comparadores\Min DiferentePos 3 objet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72816"/>
            <a:ext cx="7249344" cy="223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info\Desktop\TFG\Memorias\Capturas\Comparadores\Min DiferentePos 3 objetos Doble Inclusion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221088"/>
            <a:ext cx="723900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650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457200" y="320040"/>
            <a:ext cx="7239000" cy="1143000"/>
          </a:xfrm>
          <a:prstGeom prst="rect">
            <a:avLst/>
          </a:prstGeom>
          <a:solidFill>
            <a:schemeClr val="accent2"/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dirty="0" smtClean="0"/>
              <a:t>DEMOSTRACIONES</a:t>
            </a:r>
            <a:endParaRPr lang="es-ES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5148064" y="332656"/>
            <a:ext cx="2558480" cy="1143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45720" tIns="0" rIns="45720" bIns="0" anchor="b" anchorCtr="0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endParaRPr lang="es-ES" sz="2000" dirty="0" smtClean="0">
              <a:solidFill>
                <a:schemeClr val="tx2"/>
              </a:solidFill>
            </a:endParaRPr>
          </a:p>
          <a:p>
            <a:r>
              <a:rPr lang="es-ES" sz="20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Al menos uno.</a:t>
            </a:r>
            <a:endParaRPr lang="es-ES" sz="2000" dirty="0">
              <a:solidFill>
                <a:schemeClr val="tx2"/>
              </a:solidFill>
            </a:endParaRPr>
          </a:p>
          <a:p>
            <a:r>
              <a:rPr lang="es-ES" sz="2000" dirty="0" smtClean="0">
                <a:solidFill>
                  <a:schemeClr val="tx2"/>
                </a:solidFill>
              </a:rPr>
              <a:t>La mayoría.</a:t>
            </a:r>
          </a:p>
          <a:p>
            <a:r>
              <a:rPr lang="es-ES" sz="20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En promedio.</a:t>
            </a:r>
          </a:p>
          <a:p>
            <a:r>
              <a:rPr lang="es-ES" sz="20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Búsqueda por término.</a:t>
            </a:r>
            <a:endParaRPr lang="es-ES" sz="2000" dirty="0">
              <a:solidFill>
                <a:schemeClr val="tx2"/>
              </a:solidFill>
            </a:endParaRPr>
          </a:p>
        </p:txBody>
      </p:sp>
      <p:pic>
        <p:nvPicPr>
          <p:cNvPr id="2050" name="Picture 2" descr="C:\Users\info\Desktop\TFG\Memorias\Capturas\Comparadores\Max DiferentePos Sin Repetidos Fresa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896" y="2420888"/>
            <a:ext cx="7124304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484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457200" y="320040"/>
            <a:ext cx="7239000" cy="1143000"/>
          </a:xfrm>
          <a:prstGeom prst="rect">
            <a:avLst/>
          </a:prstGeom>
          <a:solidFill>
            <a:schemeClr val="accent2"/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dirty="0" smtClean="0"/>
              <a:t>DEMOSTRACIONES</a:t>
            </a:r>
            <a:endParaRPr lang="es-ES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5148064" y="332656"/>
            <a:ext cx="2558480" cy="1143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45720" tIns="0" rIns="45720" bIns="0" anchor="b" anchorCtr="0">
            <a:normAutofit fontScale="85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endParaRPr lang="es-ES" sz="2000" dirty="0" smtClean="0">
              <a:solidFill>
                <a:schemeClr val="tx2"/>
              </a:solidFill>
            </a:endParaRPr>
          </a:p>
          <a:p>
            <a:r>
              <a:rPr lang="es-ES" sz="20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Al menos uno.</a:t>
            </a:r>
          </a:p>
          <a:p>
            <a:r>
              <a:rPr lang="es-ES" sz="20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La mayoría.</a:t>
            </a:r>
            <a:endParaRPr lang="es-ES" sz="2000" dirty="0">
              <a:solidFill>
                <a:schemeClr val="tx2"/>
              </a:solidFill>
            </a:endParaRPr>
          </a:p>
          <a:p>
            <a:r>
              <a:rPr lang="es-ES" sz="2000" dirty="0" smtClean="0">
                <a:solidFill>
                  <a:schemeClr val="tx2"/>
                </a:solidFill>
              </a:rPr>
              <a:t>En promedio.</a:t>
            </a:r>
          </a:p>
          <a:p>
            <a:r>
              <a:rPr lang="es-ES" sz="20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Búsqueda por término.</a:t>
            </a:r>
            <a:endParaRPr lang="es-ES" sz="2000" dirty="0">
              <a:solidFill>
                <a:schemeClr val="tx2"/>
              </a:solidFill>
            </a:endParaRPr>
          </a:p>
        </p:txBody>
      </p:sp>
      <p:pic>
        <p:nvPicPr>
          <p:cNvPr id="3074" name="Picture 2" descr="C:\Users\info\Desktop\TFG\Memorias\Capturas\Comparadores\Med Misma Po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8839"/>
            <a:ext cx="7249344" cy="4173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60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457200" y="320040"/>
            <a:ext cx="7239000" cy="1143000"/>
          </a:xfrm>
          <a:prstGeom prst="rect">
            <a:avLst/>
          </a:prstGeom>
          <a:solidFill>
            <a:schemeClr val="accent2"/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dirty="0" smtClean="0"/>
              <a:t>DEMOSTRACIONES</a:t>
            </a:r>
            <a:endParaRPr lang="es-ES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5148064" y="332656"/>
            <a:ext cx="2558480" cy="1143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45720" tIns="0" rIns="45720" bIns="0" anchor="b" anchorCtr="0">
            <a:normAutofit fontScale="70000" lnSpcReduction="2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endParaRPr lang="es-ES" sz="2000" dirty="0" smtClean="0">
              <a:solidFill>
                <a:schemeClr val="tx2"/>
              </a:solidFill>
            </a:endParaRPr>
          </a:p>
          <a:p>
            <a:r>
              <a:rPr lang="es-ES" sz="20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Al menos uno.</a:t>
            </a:r>
          </a:p>
          <a:p>
            <a:r>
              <a:rPr lang="es-ES" sz="20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La mayoría.</a:t>
            </a:r>
          </a:p>
          <a:p>
            <a:r>
              <a:rPr lang="es-ES" sz="20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En promedio.</a:t>
            </a:r>
            <a:endParaRPr lang="es-ES" sz="2000" dirty="0">
              <a:solidFill>
                <a:schemeClr val="tx2"/>
              </a:solidFill>
            </a:endParaRPr>
          </a:p>
          <a:p>
            <a:r>
              <a:rPr lang="es-ES" sz="2000" dirty="0" smtClean="0">
                <a:solidFill>
                  <a:schemeClr val="tx2"/>
                </a:solidFill>
              </a:rPr>
              <a:t>Búsqueda por término.</a:t>
            </a:r>
          </a:p>
          <a:p>
            <a:r>
              <a:rPr lang="es-ES" sz="20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.</a:t>
            </a:r>
            <a:endParaRPr lang="es-ES" sz="2000" dirty="0">
              <a:solidFill>
                <a:schemeClr val="tx2"/>
              </a:solidFill>
            </a:endParaRPr>
          </a:p>
        </p:txBody>
      </p:sp>
      <p:pic>
        <p:nvPicPr>
          <p:cNvPr id="4098" name="Picture 2" descr="C:\Users\info\Desktop\TFG\Memorias\Capturas\Busquedas\Consulta - Pelota a la derech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700808"/>
            <a:ext cx="7249344" cy="158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9" name="Picture 3" descr="C:\Users\info\Desktop\TFG\Memorias\Capturas\Busquedas\Consulta - Taza dcha y arrib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43" y="3461752"/>
            <a:ext cx="7249344" cy="141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C:\Users\info\Desktop\TFG\Memorias\Capturas\Busquedas\Consulta - Pimiento dcha o izd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943" y="5085184"/>
            <a:ext cx="7238999" cy="1621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1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332656"/>
            <a:ext cx="7632848" cy="6123080"/>
          </a:xfrm>
        </p:spPr>
        <p:txBody>
          <a:bodyPr>
            <a:normAutofit lnSpcReduction="10000"/>
          </a:bodyPr>
          <a:lstStyle/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Introducción.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Motivación.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Redes Neuronales. CNNs.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Definiciones técnicas.</a:t>
            </a:r>
            <a:endParaRPr lang="es-ES" dirty="0">
              <a:solidFill>
                <a:schemeClr val="bg1">
                  <a:lumMod val="75000"/>
                </a:schemeClr>
              </a:solidFill>
            </a:endParaRP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Sistema CBIR.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Demostraciones.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sz="3500" b="1" dirty="0" smtClean="0">
                <a:solidFill>
                  <a:schemeClr val="tx2"/>
                </a:solidFill>
              </a:rPr>
              <a:t>Conclusiones y trabajo futuro.</a:t>
            </a:r>
            <a:endParaRPr lang="es-ES" sz="35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57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solidFill>
            <a:schemeClr val="accent2"/>
          </a:solidFill>
        </p:spPr>
        <p:txBody>
          <a:bodyPr vert="horz" lIns="45720" tIns="0" rIns="45720" bIns="0" anchor="b" anchorCtr="0">
            <a:normAutofit fontScale="90000"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dirty="0" smtClean="0"/>
              <a:t>Conclusiones y trabajo futuro</a:t>
            </a:r>
            <a:endParaRPr lang="es-ES" dirty="0"/>
          </a:p>
        </p:txBody>
      </p:sp>
      <p:pic>
        <p:nvPicPr>
          <p:cNvPr id="5" name="4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772816"/>
            <a:ext cx="2590883" cy="2535758"/>
          </a:xfrm>
          <a:prstGeom prst="rect">
            <a:avLst/>
          </a:prstGeom>
        </p:spPr>
      </p:pic>
      <p:pic>
        <p:nvPicPr>
          <p:cNvPr id="6" name="5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768624"/>
            <a:ext cx="3884969" cy="2382781"/>
          </a:xfrm>
          <a:prstGeom prst="rect">
            <a:avLst/>
          </a:prstGeom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406243"/>
            <a:ext cx="6249272" cy="239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332656"/>
            <a:ext cx="7632848" cy="6123080"/>
          </a:xfrm>
        </p:spPr>
        <p:txBody>
          <a:bodyPr>
            <a:normAutofit lnSpcReduction="10000"/>
          </a:bodyPr>
          <a:lstStyle/>
          <a:p>
            <a:r>
              <a:rPr lang="es-ES" sz="3500" b="1" dirty="0" smtClean="0">
                <a:solidFill>
                  <a:schemeClr val="tx2"/>
                </a:solidFill>
              </a:rPr>
              <a:t>Introducción.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Motivación.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Redes Neuronales. CNNs.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Definiciones técnicas.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Sistema CBIR.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Demostraciones.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Conclusiones y trabajo futuro.</a:t>
            </a:r>
            <a:endParaRPr lang="es-E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8019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3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Gracias por su atención.</a:t>
            </a:r>
            <a:endParaRPr lang="es-ES" dirty="0"/>
          </a:p>
        </p:txBody>
      </p:sp>
      <p:pic>
        <p:nvPicPr>
          <p:cNvPr id="9" name="8 Marcador de posición de imagen"/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81" r="1318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84998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5 Marcador de posición de imagen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6" r="12486"/>
          <a:stretch>
            <a:fillRect/>
          </a:stretch>
        </p:blipFill>
        <p:spPr/>
      </p:pic>
      <p:pic>
        <p:nvPicPr>
          <p:cNvPr id="7" name="6 Imagen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300192" y="5085184"/>
            <a:ext cx="2366560" cy="12986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  <a:reflection blurRad="12700" stA="38000" endPos="28000" dist="5000" dir="5400000" sy="-100000" algn="bl" rotWithShape="0"/>
          </a:effectLst>
          <a:scene3d>
            <a:camera prst="perspectiveHeroicExtremeLeftFacing"/>
            <a:lightRig rig="threePt" dir="t"/>
          </a:scene3d>
        </p:spPr>
      </p:pic>
      <p:sp>
        <p:nvSpPr>
          <p:cNvPr id="8" name="7 Flecha derecha"/>
          <p:cNvSpPr/>
          <p:nvPr/>
        </p:nvSpPr>
        <p:spPr>
          <a:xfrm rot="2897360">
            <a:off x="4965779" y="3770276"/>
            <a:ext cx="194421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9" name="8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6216" y="626705"/>
            <a:ext cx="2304256" cy="1296144"/>
          </a:xfrm>
          <a:prstGeom prst="rect">
            <a:avLst/>
          </a:prstGeo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perspectiveHeroicExtremeLeftFacing"/>
            <a:lightRig rig="threePt" dir="t"/>
          </a:scene3d>
        </p:spPr>
      </p:pic>
      <p:sp>
        <p:nvSpPr>
          <p:cNvPr id="10" name="9 Flecha derecha"/>
          <p:cNvSpPr/>
          <p:nvPr/>
        </p:nvSpPr>
        <p:spPr>
          <a:xfrm rot="19718713">
            <a:off x="5172043" y="2221091"/>
            <a:ext cx="1944216" cy="5760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70009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23528" y="332656"/>
            <a:ext cx="7632848" cy="6123080"/>
          </a:xfrm>
        </p:spPr>
        <p:txBody>
          <a:bodyPr>
            <a:normAutofit lnSpcReduction="10000"/>
          </a:bodyPr>
          <a:lstStyle/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Introducción.</a:t>
            </a:r>
          </a:p>
          <a:p>
            <a:pPr marL="0" indent="0">
              <a:buNone/>
            </a:pPr>
            <a:endParaRPr lang="es-ES" dirty="0" smtClean="0"/>
          </a:p>
          <a:p>
            <a:r>
              <a:rPr lang="es-ES" sz="3500" b="1" dirty="0" smtClean="0">
                <a:solidFill>
                  <a:schemeClr val="tx2"/>
                </a:solidFill>
              </a:rPr>
              <a:t>Motivación.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Redes Neuronales. CNNs.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>
                <a:solidFill>
                  <a:schemeClr val="bg1">
                    <a:lumMod val="75000"/>
                  </a:schemeClr>
                </a:solidFill>
              </a:rPr>
              <a:t>Descriptores, métricas y comparadores.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Sistema CBIR.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Demostraciones.</a:t>
            </a:r>
          </a:p>
          <a:p>
            <a:pPr marL="0" indent="0">
              <a:buNone/>
            </a:pPr>
            <a:endParaRPr lang="es-ES" dirty="0" smtClean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s-ES" dirty="0" smtClean="0">
                <a:solidFill>
                  <a:schemeClr val="bg1">
                    <a:lumMod val="75000"/>
                  </a:schemeClr>
                </a:solidFill>
              </a:rPr>
              <a:t>Conclusiones y trabajo futuro.</a:t>
            </a:r>
            <a:endParaRPr lang="es-E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917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s-ES" dirty="0" smtClean="0"/>
              <a:t>Motivación</a:t>
            </a:r>
            <a:endParaRPr lang="es-ES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4067944" y="332656"/>
            <a:ext cx="3638600" cy="1143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sz="1800" dirty="0" smtClean="0">
                <a:solidFill>
                  <a:schemeClr val="tx2"/>
                </a:solidFill>
              </a:rPr>
              <a:t>Propiedades Gráficas.</a:t>
            </a:r>
          </a:p>
          <a:p>
            <a:r>
              <a:rPr lang="es-ES" sz="18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Consulta por un término en una posición determinada.</a:t>
            </a:r>
          </a:p>
          <a:p>
            <a:endParaRPr lang="es-ES" sz="2000" dirty="0">
              <a:solidFill>
                <a:schemeClr val="tx2"/>
              </a:solidFill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132856"/>
            <a:ext cx="7239000" cy="3682333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17540">
            <a:off x="4989344" y="2321599"/>
            <a:ext cx="1622673" cy="162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78391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1 Título"/>
          <p:cNvSpPr>
            <a:spLocks noGrp="1"/>
          </p:cNvSpPr>
          <p:nvPr>
            <p:ph type="title"/>
          </p:nvPr>
        </p:nvSpPr>
        <p:spPr>
          <a:solidFill>
            <a:schemeClr val="accent2"/>
          </a:solidFill>
        </p:spPr>
        <p:txBody>
          <a:bodyPr/>
          <a:lstStyle/>
          <a:p>
            <a:r>
              <a:rPr lang="es-ES" dirty="0" smtClean="0"/>
              <a:t>Motivación</a:t>
            </a:r>
            <a:endParaRPr lang="es-ES" dirty="0"/>
          </a:p>
        </p:txBody>
      </p:sp>
      <p:sp>
        <p:nvSpPr>
          <p:cNvPr id="8" name="1 Título"/>
          <p:cNvSpPr txBox="1">
            <a:spLocks/>
          </p:cNvSpPr>
          <p:nvPr/>
        </p:nvSpPr>
        <p:spPr>
          <a:xfrm>
            <a:off x="4067944" y="332656"/>
            <a:ext cx="3638600" cy="1143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sz="1800" dirty="0" smtClean="0">
                <a:solidFill>
                  <a:schemeClr val="tx2"/>
                </a:solidFill>
              </a:rPr>
              <a:t>Consulta por un término en una posición determinada.</a:t>
            </a:r>
          </a:p>
          <a:p>
            <a:r>
              <a:rPr lang="es-ES" sz="1800" cap="none" spc="50" dirty="0" smtClean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Propiedades gráficas.</a:t>
            </a:r>
            <a:endParaRPr lang="es-ES" sz="2000" dirty="0">
              <a:solidFill>
                <a:schemeClr val="tx2"/>
              </a:solidFill>
            </a:endParaRPr>
          </a:p>
        </p:txBody>
      </p:sp>
      <p:pic>
        <p:nvPicPr>
          <p:cNvPr id="2050" name="Picture 2" descr="C:\Users\info\OneDrive\Imágenes\Capturas de pantalla\2019-06-2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76854"/>
            <a:ext cx="7321521" cy="4432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2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4136" y="1498157"/>
            <a:ext cx="1282771" cy="128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652744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1 Título"/>
          <p:cNvSpPr txBox="1">
            <a:spLocks/>
          </p:cNvSpPr>
          <p:nvPr/>
        </p:nvSpPr>
        <p:spPr>
          <a:xfrm>
            <a:off x="457200" y="320040"/>
            <a:ext cx="7239000" cy="1143000"/>
          </a:xfrm>
          <a:prstGeom prst="rect">
            <a:avLst/>
          </a:prstGeom>
          <a:solidFill>
            <a:schemeClr val="accent2"/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dirty="0" smtClean="0"/>
              <a:t>Motivación</a:t>
            </a:r>
            <a:endParaRPr lang="es-ES" dirty="0"/>
          </a:p>
        </p:txBody>
      </p:sp>
      <p:sp>
        <p:nvSpPr>
          <p:cNvPr id="5" name="1 Título"/>
          <p:cNvSpPr txBox="1">
            <a:spLocks/>
          </p:cNvSpPr>
          <p:nvPr/>
        </p:nvSpPr>
        <p:spPr>
          <a:xfrm>
            <a:off x="4067944" y="332656"/>
            <a:ext cx="3638600" cy="11430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vert="horz" lIns="45720" tIns="0" rIns="45720" bIns="0" anchor="b" anchorCtr="0">
            <a:normAutofit/>
          </a:bodyPr>
          <a:lstStyle>
            <a:lvl1pPr algn="l" rtl="0" eaLnBrk="1" latinLnBrk="0" hangingPunct="1">
              <a:spcBef>
                <a:spcPct val="0"/>
              </a:spcBef>
              <a:buNone/>
              <a:defRPr kumimoji="0" sz="3800" b="1" kern="1200" cap="all" baseline="0">
                <a:ln w="500">
                  <a:solidFill>
                    <a:schemeClr val="tx2">
                      <a:shade val="20000"/>
                      <a:satMod val="120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  <a:latin typeface="+mj-lt"/>
                <a:ea typeface="+mj-ea"/>
                <a:cs typeface="+mj-cs"/>
              </a:defRPr>
            </a:lvl1pPr>
            <a:extLst/>
          </a:lstStyle>
          <a:p>
            <a:r>
              <a:rPr lang="es-ES" sz="1800" dirty="0" smtClean="0">
                <a:solidFill>
                  <a:schemeClr val="tx2"/>
                </a:solidFill>
              </a:rPr>
              <a:t>Propuestas DEL PROYECTO: CNN y extracción de características local.</a:t>
            </a:r>
            <a:endParaRPr lang="es-ES" sz="2000" dirty="0">
              <a:solidFill>
                <a:schemeClr val="tx2"/>
              </a:solidFill>
            </a:endParaRPr>
          </a:p>
        </p:txBody>
      </p:sp>
      <p:pic>
        <p:nvPicPr>
          <p:cNvPr id="6" name="5 Imagen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23427"/>
            <a:ext cx="1954560" cy="1578431"/>
          </a:xfrm>
          <a:prstGeom prst="rect">
            <a:avLst/>
          </a:prstGeom>
        </p:spPr>
      </p:pic>
      <p:pic>
        <p:nvPicPr>
          <p:cNvPr id="8" name="7 Imagen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9144" y="3853656"/>
            <a:ext cx="2193032" cy="1370645"/>
          </a:xfrm>
          <a:prstGeom prst="rect">
            <a:avLst/>
          </a:prstGeom>
        </p:spPr>
      </p:pic>
      <p:pic>
        <p:nvPicPr>
          <p:cNvPr id="9" name="8 Imagen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02" y="1753282"/>
            <a:ext cx="1820142" cy="1213428"/>
          </a:xfrm>
          <a:prstGeom prst="rect">
            <a:avLst/>
          </a:prstGeom>
        </p:spPr>
      </p:pic>
      <p:sp>
        <p:nvSpPr>
          <p:cNvPr id="10" name="9 CuadroTexto"/>
          <p:cNvSpPr txBox="1"/>
          <p:nvPr/>
        </p:nvSpPr>
        <p:spPr>
          <a:xfrm>
            <a:off x="678396" y="332600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CNN</a:t>
            </a:r>
            <a:endParaRPr lang="es-ES" dirty="0"/>
          </a:p>
        </p:txBody>
      </p:sp>
      <p:sp>
        <p:nvSpPr>
          <p:cNvPr id="11" name="10 CuadroTexto"/>
          <p:cNvSpPr txBox="1"/>
          <p:nvPr/>
        </p:nvSpPr>
        <p:spPr>
          <a:xfrm>
            <a:off x="5883021" y="3326005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GRID</a:t>
            </a:r>
          </a:p>
        </p:txBody>
      </p:sp>
      <p:sp>
        <p:nvSpPr>
          <p:cNvPr id="12" name="11 CuadroTexto"/>
          <p:cNvSpPr txBox="1"/>
          <p:nvPr/>
        </p:nvSpPr>
        <p:spPr>
          <a:xfrm>
            <a:off x="457201" y="4187481"/>
            <a:ext cx="1512168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PERRO</a:t>
            </a:r>
            <a:endParaRPr lang="es-ES" dirty="0"/>
          </a:p>
        </p:txBody>
      </p:sp>
      <p:sp>
        <p:nvSpPr>
          <p:cNvPr id="13" name="12 CuadroTexto"/>
          <p:cNvSpPr txBox="1"/>
          <p:nvPr/>
        </p:nvSpPr>
        <p:spPr>
          <a:xfrm>
            <a:off x="3149952" y="6309320"/>
            <a:ext cx="2141380" cy="369332"/>
          </a:xfrm>
          <a:prstGeom prst="rect">
            <a:avLst/>
          </a:prstGeom>
          <a:noFill/>
          <a:ln w="57150">
            <a:solidFill>
              <a:srgbClr val="00B050"/>
            </a:solidFill>
            <a:prstDash val="sysDot"/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PERRO Y GATO</a:t>
            </a:r>
            <a:endParaRPr lang="es-ES" dirty="0"/>
          </a:p>
        </p:txBody>
      </p:sp>
      <p:sp>
        <p:nvSpPr>
          <p:cNvPr id="14" name="13 Flecha derecha"/>
          <p:cNvSpPr/>
          <p:nvPr/>
        </p:nvSpPr>
        <p:spPr>
          <a:xfrm rot="2700000">
            <a:off x="2118486" y="3130775"/>
            <a:ext cx="72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5" name="14 Flecha derecha"/>
          <p:cNvSpPr/>
          <p:nvPr/>
        </p:nvSpPr>
        <p:spPr>
          <a:xfrm rot="7704045">
            <a:off x="5497920" y="3116992"/>
            <a:ext cx="72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15 Flecha derecha"/>
          <p:cNvSpPr/>
          <p:nvPr/>
        </p:nvSpPr>
        <p:spPr>
          <a:xfrm rot="11561774">
            <a:off x="2242769" y="4394610"/>
            <a:ext cx="639083" cy="288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8" name="17 Flecha derecha"/>
          <p:cNvSpPr/>
          <p:nvPr/>
        </p:nvSpPr>
        <p:spPr>
          <a:xfrm rot="5400000">
            <a:off x="3834816" y="5435461"/>
            <a:ext cx="720000" cy="720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1" name="20 Imagen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2176" y="6003760"/>
            <a:ext cx="605172" cy="692789"/>
          </a:xfrm>
          <a:prstGeom prst="rect">
            <a:avLst/>
          </a:prstGeom>
        </p:spPr>
      </p:pic>
      <p:sp>
        <p:nvSpPr>
          <p:cNvPr id="27" name="26 CuadroTexto"/>
          <p:cNvSpPr txBox="1"/>
          <p:nvPr/>
        </p:nvSpPr>
        <p:spPr>
          <a:xfrm>
            <a:off x="457200" y="4985096"/>
            <a:ext cx="1512168" cy="36933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ES" dirty="0" smtClean="0"/>
              <a:t>GATO</a:t>
            </a:r>
            <a:endParaRPr lang="es-ES" dirty="0"/>
          </a:p>
        </p:txBody>
      </p:sp>
      <p:sp>
        <p:nvSpPr>
          <p:cNvPr id="28" name="27 Flecha derecha"/>
          <p:cNvSpPr/>
          <p:nvPr/>
        </p:nvSpPr>
        <p:spPr>
          <a:xfrm rot="8965049">
            <a:off x="2237683" y="4833872"/>
            <a:ext cx="639083" cy="2887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82682287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27" grpId="0" animBg="1"/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Objetivos</a:t>
            </a:r>
            <a:endParaRPr lang="es-ES" dirty="0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988840"/>
            <a:ext cx="7239000" cy="4466896"/>
          </a:xfrm>
        </p:spPr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Investigación acerca del funcionamiento de las CNNs.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Estudio de los métodos que realizan una extracción local de las características de una imagen.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Implementación de los descriptores y métricas basados en etiquetas lingüísticas.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 smtClean="0"/>
              <a:t>Desarrollo del sistema </a:t>
            </a:r>
            <a:r>
              <a:rPr lang="es-ES" i="1" dirty="0" smtClean="0"/>
              <a:t>CBIR</a:t>
            </a:r>
            <a:r>
              <a:rPr lang="es-ES" dirty="0" smtClean="0"/>
              <a:t> que integra las funcionalidades implementadas.</a:t>
            </a:r>
          </a:p>
          <a:p>
            <a:pPr marL="514350" indent="-514350">
              <a:buFont typeface="+mj-lt"/>
              <a:buAutoNum type="arabicPeriod"/>
            </a:pPr>
            <a:r>
              <a:rPr lang="es-ES" dirty="0"/>
              <a:t>Realización de mi propia base de datos de imágenes para demostrar la bondad del sistema desarrollado.</a:t>
            </a:r>
          </a:p>
          <a:p>
            <a:pPr marL="514350" indent="-514350">
              <a:buFont typeface="+mj-lt"/>
              <a:buAutoNum type="arabicPeriod"/>
            </a:pPr>
            <a:endParaRPr lang="es-ES" dirty="0" smtClean="0"/>
          </a:p>
        </p:txBody>
      </p:sp>
    </p:spTree>
    <p:extLst>
      <p:ext uri="{BB962C8B-B14F-4D97-AF65-F5344CB8AC3E}">
        <p14:creationId xmlns:p14="http://schemas.microsoft.com/office/powerpoint/2010/main" val="4026337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o">
  <a:themeElements>
    <a:clrScheme name="Opulento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o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pulento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748</TotalTime>
  <Words>1004</Words>
  <Application>Microsoft Office PowerPoint</Application>
  <PresentationFormat>Presentación en pantalla (4:3)</PresentationFormat>
  <Paragraphs>280</Paragraphs>
  <Slides>30</Slides>
  <Notes>15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1" baseType="lpstr">
      <vt:lpstr>Opulento</vt:lpstr>
      <vt:lpstr>SISTEMA DE RECUPERACIÓN DE IMÁGENES BASADO EN TÉRMINOS LINGÜÍSTICOS LOCALES</vt:lpstr>
      <vt:lpstr>Presentación de PowerPoint</vt:lpstr>
      <vt:lpstr>Presentación de PowerPoint</vt:lpstr>
      <vt:lpstr>Presentación de PowerPoint</vt:lpstr>
      <vt:lpstr>Presentación de PowerPoint</vt:lpstr>
      <vt:lpstr>Motivación</vt:lpstr>
      <vt:lpstr>Motivación</vt:lpstr>
      <vt:lpstr>Presentación de PowerPoint</vt:lpstr>
      <vt:lpstr>Objetivos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SISTEMA CBIR</vt:lpstr>
      <vt:lpstr>SISTEMA CBIR</vt:lpstr>
      <vt:lpstr>SISTEMA CBIR</vt:lpstr>
      <vt:lpstr>SISTEMA CBIR</vt:lpstr>
      <vt:lpstr>SISTEMA CBIR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 y trabajo futuro</vt:lpstr>
      <vt:lpstr>Gracias por su atención.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RECUPERACIÓN DE IMÁGENES BASADO EN TÉRMINOS LINGÜÍSTICOS LOCALES</dc:title>
  <dc:creator>info</dc:creator>
  <cp:lastModifiedBy>info</cp:lastModifiedBy>
  <cp:revision>59</cp:revision>
  <dcterms:created xsi:type="dcterms:W3CDTF">2019-06-24T18:58:10Z</dcterms:created>
  <dcterms:modified xsi:type="dcterms:W3CDTF">2019-06-26T20:04:00Z</dcterms:modified>
</cp:coreProperties>
</file>